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256" r:id="rId2"/>
    <p:sldId id="258" r:id="rId3"/>
    <p:sldId id="320" r:id="rId4"/>
    <p:sldId id="308" r:id="rId5"/>
    <p:sldId id="259" r:id="rId6"/>
    <p:sldId id="284" r:id="rId7"/>
    <p:sldId id="287" r:id="rId8"/>
    <p:sldId id="309" r:id="rId9"/>
    <p:sldId id="288" r:id="rId10"/>
    <p:sldId id="310" r:id="rId11"/>
    <p:sldId id="290" r:id="rId12"/>
    <p:sldId id="289" r:id="rId13"/>
    <p:sldId id="292" r:id="rId14"/>
    <p:sldId id="311" r:id="rId15"/>
    <p:sldId id="293" r:id="rId16"/>
    <p:sldId id="295" r:id="rId17"/>
    <p:sldId id="291" r:id="rId18"/>
    <p:sldId id="297" r:id="rId19"/>
    <p:sldId id="319" r:id="rId20"/>
    <p:sldId id="316" r:id="rId21"/>
    <p:sldId id="315" r:id="rId22"/>
    <p:sldId id="306" r:id="rId23"/>
    <p:sldId id="299" r:id="rId24"/>
    <p:sldId id="296" r:id="rId25"/>
    <p:sldId id="301" r:id="rId26"/>
    <p:sldId id="317" r:id="rId27"/>
    <p:sldId id="302" r:id="rId28"/>
    <p:sldId id="307" r:id="rId29"/>
    <p:sldId id="318" r:id="rId30"/>
    <p:sldId id="300" r:id="rId31"/>
    <p:sldId id="312" r:id="rId32"/>
    <p:sldId id="313" r:id="rId33"/>
    <p:sldId id="314" r:id="rId34"/>
    <p:sldId id="304" r:id="rId35"/>
    <p:sldId id="261" r:id="rId3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isha Al Nusf" initials="AAN" lastIdx="5" clrIdx="0"/>
  <p:cmAuthor id="1" name="Asaad Mahmoud" initials="A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4780" autoAdjust="0"/>
    <p:restoredTop sz="94660"/>
  </p:normalViewPr>
  <p:slideViewPr>
    <p:cSldViewPr>
      <p:cViewPr>
        <p:scale>
          <a:sx n="110" d="100"/>
          <a:sy n="110" d="100"/>
        </p:scale>
        <p:origin x="-1572" y="21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8EE7B0A-17E4-4799-8ABC-B5E372A1CE80}" type="datetimeFigureOut">
              <a:rPr lang="en-US" smtClean="0"/>
              <a:t>18-Jan-15</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r>
              <a:rPr lang="en-US" smtClean="0"/>
              <a:t>F.S.</a:t>
            </a:r>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F331462-27F6-4CC2-936B-47664FD0C2E2}" type="slidenum">
              <a:rPr lang="en-US" smtClean="0"/>
              <a:t>‹#›</a:t>
            </a:fld>
            <a:endParaRPr lang="en-US"/>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18/01/2015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r>
              <a:rPr lang="en-GB" smtClean="0"/>
              <a:t>F.S.</a:t>
            </a: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14</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15</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18</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20</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21</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25</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26</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27</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28</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29</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30</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31</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32</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33</a:t>
            </a:fld>
            <a:endParaRPr lang="ar-KW">
              <a:solidFill>
                <a:prstClr val="black"/>
              </a:solidFill>
            </a:endParaRPr>
          </a:p>
        </p:txBody>
      </p:sp>
      <p:sp>
        <p:nvSpPr>
          <p:cNvPr id="5" name="Footer Placeholder 4"/>
          <p:cNvSpPr>
            <a:spLocks noGrp="1"/>
          </p:cNvSpPr>
          <p:nvPr>
            <p:ph type="ftr" sz="quarter" idx="11"/>
          </p:nvPr>
        </p:nvSpPr>
        <p:spPr/>
        <p:txBody>
          <a:bodyPr/>
          <a:lstStyle/>
          <a:p>
            <a:r>
              <a:rPr lang="en-GB" smtClean="0">
                <a:solidFill>
                  <a:prstClr val="black"/>
                </a:solidFill>
              </a:rPr>
              <a:t>F.S.</a:t>
            </a:r>
            <a:endParaRPr lang="en-GB">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GB" smtClean="0"/>
              <a:t>F.S.</a:t>
            </a:r>
            <a:endParaRPr lang="en-GB"/>
          </a:p>
        </p:txBody>
      </p:sp>
      <p:sp>
        <p:nvSpPr>
          <p:cNvPr id="5" name="Slide Number Placeholder 4"/>
          <p:cNvSpPr>
            <a:spLocks noGrp="1"/>
          </p:cNvSpPr>
          <p:nvPr>
            <p:ph type="sldNum" sz="quarter" idx="11"/>
          </p:nvPr>
        </p:nvSpPr>
        <p:spPr/>
        <p:txBody>
          <a:bodyPr/>
          <a:lstStyle/>
          <a:p>
            <a:fld id="{2D1D362D-D470-4E36-ADE3-B4B444D500B5}" type="slidenum">
              <a:rPr lang="en-GB" smtClean="0"/>
              <a:t>35</a:t>
            </a:fld>
            <a:endParaRPr lang="en-GB"/>
          </a:p>
        </p:txBody>
      </p:sp>
    </p:spTree>
    <p:extLst>
      <p:ext uri="{BB962C8B-B14F-4D97-AF65-F5344CB8AC3E}">
        <p14:creationId xmlns:p14="http://schemas.microsoft.com/office/powerpoint/2010/main" val="162771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E04D75-8917-4ECA-BB7A-AE8B5BCBD25A}" type="datetime1">
              <a:rPr lang="en-GB" smtClean="0"/>
              <a:t>18/01/2015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8E5281-B258-4746-90E9-89F9B87AE4E2}" type="datetime1">
              <a:rPr lang="en-GB" smtClean="0"/>
              <a:t>18/01/2015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F3B42D-8DCB-499D-BF6E-FF434684FD54}" type="datetime1">
              <a:rPr lang="en-GB" smtClean="0"/>
              <a:t>18/01/2015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FB045-1211-463F-8C1A-5F31A0182630}" type="datetime1">
              <a:rPr lang="en-GB" smtClean="0"/>
              <a:t>18/01/2015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2A7E-D4C3-4371-9291-6ECCE176C045}" type="datetime1">
              <a:rPr lang="en-GB" smtClean="0"/>
              <a:t>18/01/2015</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F3F3D8-4187-4F85-8CDC-4D433D5C9FC3}" type="datetime1">
              <a:rPr lang="en-GB" smtClean="0"/>
              <a:t>18/01/2015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02F427-DA84-4ABA-B699-9DCD9493871A}" type="datetime1">
              <a:rPr lang="en-GB" smtClean="0"/>
              <a:t>18/01/2015</a:t>
            </a:fld>
            <a:endParaRPr lang="en-GB"/>
          </a:p>
        </p:txBody>
      </p:sp>
      <p:sp>
        <p:nvSpPr>
          <p:cNvPr id="8" name="Footer Placeholder 7"/>
          <p:cNvSpPr>
            <a:spLocks noGrp="1"/>
          </p:cNvSpPr>
          <p:nvPr>
            <p:ph type="ftr" sz="quarter" idx="11"/>
          </p:nvPr>
        </p:nvSpPr>
        <p:spPr/>
        <p:txBody>
          <a:bodyPr/>
          <a:lstStyle/>
          <a:p>
            <a:r>
              <a:rPr lang="en-GB" smtClean="0"/>
              <a:t>F.S.</a:t>
            </a:r>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B5528F-73AA-4367-831F-77320B612F91}" type="datetime1">
              <a:rPr lang="en-GB" smtClean="0"/>
              <a:t>18/01/2015</a:t>
            </a:fld>
            <a:endParaRPr lang="en-GB"/>
          </a:p>
        </p:txBody>
      </p:sp>
      <p:sp>
        <p:nvSpPr>
          <p:cNvPr id="4" name="Footer Placeholder 3"/>
          <p:cNvSpPr>
            <a:spLocks noGrp="1"/>
          </p:cNvSpPr>
          <p:nvPr>
            <p:ph type="ftr" sz="quarter" idx="11"/>
          </p:nvPr>
        </p:nvSpPr>
        <p:spPr/>
        <p:txBody>
          <a:bodyPr/>
          <a:lstStyle/>
          <a:p>
            <a:r>
              <a:rPr lang="en-GB" smtClean="0"/>
              <a:t>F.S.</a:t>
            </a:r>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E1A41-137A-4E19-81E0-4A248A2C1216}" type="datetime1">
              <a:rPr lang="en-GB" smtClean="0"/>
              <a:t>18/01/2015</a:t>
            </a:fld>
            <a:endParaRPr lang="en-GB"/>
          </a:p>
        </p:txBody>
      </p:sp>
      <p:sp>
        <p:nvSpPr>
          <p:cNvPr id="3" name="Footer Placeholder 2"/>
          <p:cNvSpPr>
            <a:spLocks noGrp="1"/>
          </p:cNvSpPr>
          <p:nvPr>
            <p:ph type="ftr" sz="quarter" idx="11"/>
          </p:nvPr>
        </p:nvSpPr>
        <p:spPr/>
        <p:txBody>
          <a:bodyPr/>
          <a:lstStyle/>
          <a:p>
            <a:r>
              <a:rPr lang="en-GB" smtClean="0"/>
              <a:t>F.S.</a:t>
            </a:r>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864AE-A11D-4D0A-98F2-8383301F125E}" type="datetime1">
              <a:rPr lang="en-GB" smtClean="0"/>
              <a:t>18/01/2015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0158E-BF83-41FA-8DC1-A23891437943}" type="datetime1">
              <a:rPr lang="en-GB" smtClean="0"/>
              <a:t>18/01/2015</a:t>
            </a:fld>
            <a:endParaRPr lang="en-GB"/>
          </a:p>
        </p:txBody>
      </p:sp>
      <p:sp>
        <p:nvSpPr>
          <p:cNvPr id="6" name="Footer Placeholder 5"/>
          <p:cNvSpPr>
            <a:spLocks noGrp="1"/>
          </p:cNvSpPr>
          <p:nvPr>
            <p:ph type="ftr" sz="quarter" idx="11"/>
          </p:nvPr>
        </p:nvSpPr>
        <p:spPr/>
        <p:txBody>
          <a:bodyPr/>
          <a:lstStyle/>
          <a:p>
            <a:r>
              <a:rPr lang="en-GB" smtClean="0"/>
              <a:t>F.S.</a:t>
            </a:r>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23A15-5275-46C5-88F5-17AEE8AB3AFB}" type="datetime1">
              <a:rPr lang="en-GB" smtClean="0"/>
              <a:t>18/01/2015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F.S.</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tiff"/><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tiff"/><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764704"/>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619672" y="1700808"/>
            <a:ext cx="7272808" cy="4320480"/>
          </a:xfrm>
        </p:spPr>
        <p:txBody>
          <a:bodyPr>
            <a:normAutofit lnSpcReduction="10000"/>
          </a:bodyPr>
          <a:lstStyle/>
          <a:p>
            <a:r>
              <a:rPr lang="ar-KW" sz="4500" b="1" dirty="0" smtClean="0">
                <a:solidFill>
                  <a:srgbClr val="1F497D"/>
                </a:solidFill>
                <a:cs typeface="Times New Roman"/>
              </a:rPr>
              <a:t>تعليمات </a:t>
            </a:r>
            <a:r>
              <a:rPr lang="ar-KW" sz="4500" b="1" dirty="0">
                <a:solidFill>
                  <a:srgbClr val="1F497D"/>
                </a:solidFill>
                <a:cs typeface="Times New Roman"/>
              </a:rPr>
              <a:t>هيئة </a:t>
            </a:r>
            <a:r>
              <a:rPr lang="ar-KW" sz="4500" b="1" dirty="0" smtClean="0">
                <a:solidFill>
                  <a:srgbClr val="1F497D"/>
                </a:solidFill>
                <a:cs typeface="Times New Roman"/>
              </a:rPr>
              <a:t>أسواق المال</a:t>
            </a:r>
          </a:p>
          <a:p>
            <a:r>
              <a:rPr lang="ar-KW" sz="4500" b="1" dirty="0" smtClean="0">
                <a:solidFill>
                  <a:srgbClr val="1F497D"/>
                </a:solidFill>
                <a:cs typeface="Times New Roman"/>
              </a:rPr>
              <a:t> رقم 6 لسنة 2014 </a:t>
            </a:r>
          </a:p>
          <a:p>
            <a:r>
              <a:rPr lang="ar-KW" sz="4500" b="1" dirty="0" smtClean="0">
                <a:solidFill>
                  <a:srgbClr val="1F497D"/>
                </a:solidFill>
                <a:cs typeface="Times New Roman"/>
              </a:rPr>
              <a:t>بشأن </a:t>
            </a:r>
            <a:r>
              <a:rPr lang="ar-KW" sz="4500" b="1" dirty="0">
                <a:solidFill>
                  <a:srgbClr val="1F497D"/>
                </a:solidFill>
                <a:cs typeface="Times New Roman"/>
              </a:rPr>
              <a:t>ضوابط </a:t>
            </a:r>
            <a:endParaRPr lang="ar-KW" sz="4500" b="1" dirty="0" smtClean="0">
              <a:solidFill>
                <a:srgbClr val="1F497D"/>
              </a:solidFill>
              <a:cs typeface="Times New Roman"/>
            </a:endParaRPr>
          </a:p>
          <a:p>
            <a:r>
              <a:rPr lang="ar-KW" sz="4500" b="1" dirty="0" smtClean="0">
                <a:solidFill>
                  <a:srgbClr val="1F497D"/>
                </a:solidFill>
                <a:cs typeface="Times New Roman"/>
              </a:rPr>
              <a:t>وإجراءات </a:t>
            </a:r>
            <a:r>
              <a:rPr lang="ar-KW" sz="4500" b="1" dirty="0">
                <a:solidFill>
                  <a:srgbClr val="1F497D"/>
                </a:solidFill>
                <a:cs typeface="Times New Roman"/>
              </a:rPr>
              <a:t>تنفيذ عمليات الاندماج </a:t>
            </a:r>
            <a:endParaRPr lang="ar-KW" sz="3600" b="1" dirty="0" smtClean="0">
              <a:solidFill>
                <a:srgbClr val="1F497D"/>
              </a:solidFill>
              <a:cs typeface="Times New Roman"/>
            </a:endParaRPr>
          </a:p>
          <a:p>
            <a:r>
              <a:rPr lang="ar-KW" sz="4500" b="1" dirty="0">
                <a:solidFill>
                  <a:srgbClr val="1F497D"/>
                </a:solidFill>
                <a:cs typeface="Times New Roman"/>
              </a:rPr>
              <a:t>إدارة الاندماج والاستحواذ</a:t>
            </a:r>
          </a:p>
          <a:p>
            <a:r>
              <a:rPr lang="en-US" sz="2800" b="1" dirty="0" smtClean="0">
                <a:solidFill>
                  <a:srgbClr val="1F497D"/>
                </a:solidFill>
                <a:cs typeface="Times New Roman"/>
              </a:rPr>
              <a:t>20/01/2015</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3" cstate="print"/>
          <a:srcRect r="75690"/>
          <a:stretch/>
        </p:blipFill>
        <p:spPr>
          <a:xfrm>
            <a:off x="-612575" y="0"/>
            <a:ext cx="2016224"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68760"/>
            <a:ext cx="8229600" cy="4789245"/>
          </a:xfrm>
        </p:spPr>
        <p:txBody>
          <a:bodyPr>
            <a:noAutofit/>
          </a:bodyPr>
          <a:lstStyle/>
          <a:p>
            <a:pPr marL="0" lvl="0" indent="0" algn="just" rtl="1">
              <a:buNone/>
            </a:pPr>
            <a:r>
              <a:rPr lang="ar-KW" sz="3400" b="1" dirty="0" smtClean="0">
                <a:solidFill>
                  <a:srgbClr val="FF0000"/>
                </a:solidFill>
                <a:latin typeface="Calibri" pitchFamily="34" charset="0"/>
              </a:rPr>
              <a:t>آلية الإفصاح:</a:t>
            </a:r>
            <a:endParaRPr lang="ar-KW" sz="3400" b="1" dirty="0">
              <a:solidFill>
                <a:srgbClr val="FF0000"/>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r>
              <a:rPr lang="ar-KW" sz="2400" b="1" dirty="0" smtClean="0">
                <a:solidFill>
                  <a:schemeClr val="tx2"/>
                </a:solidFill>
                <a:latin typeface="Calibri" pitchFamily="34" charset="0"/>
              </a:rPr>
              <a:t>	</a:t>
            </a:r>
          </a:p>
          <a:p>
            <a:pPr marL="0" indent="0" algn="just" rtl="1">
              <a:buNone/>
            </a:pPr>
            <a:r>
              <a:rPr lang="ar-KW" sz="2400" b="1" u="sng" dirty="0" smtClean="0">
                <a:solidFill>
                  <a:schemeClr val="tx2"/>
                </a:solidFill>
                <a:latin typeface="Calibri" pitchFamily="34" charset="0"/>
              </a:rPr>
              <a:t> </a:t>
            </a:r>
          </a:p>
          <a:p>
            <a:pPr marL="0" indent="0" algn="just" rtl="1">
              <a:buNone/>
            </a:pPr>
            <a:endParaRPr lang="ar-KW" sz="2400" b="1"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100" b="1" dirty="0" smtClean="0">
              <a:solidFill>
                <a:schemeClr val="tx2"/>
              </a:solidFill>
              <a:latin typeface="Calibri" pitchFamily="34" charset="0"/>
            </a:endParaRPr>
          </a:p>
          <a:p>
            <a:pPr marL="0" indent="0" algn="just" rtl="1">
              <a:buNone/>
            </a:pPr>
            <a:endParaRPr lang="ar-KW" sz="2100" b="1" dirty="0" smtClean="0">
              <a:solidFill>
                <a:schemeClr val="tx2"/>
              </a:solidFill>
              <a:latin typeface="Calibri" pitchFamily="34" charset="0"/>
            </a:endParaRPr>
          </a:p>
          <a:p>
            <a:pPr marL="0" indent="0" algn="just" rtl="1">
              <a:buNone/>
            </a:pPr>
            <a:r>
              <a:rPr lang="ar-KW" sz="2400" b="1" dirty="0" smtClean="0">
                <a:solidFill>
                  <a:schemeClr val="tx2"/>
                </a:solidFill>
                <a:latin typeface="Calibri" pitchFamily="34" charset="0"/>
              </a:rPr>
              <a:t>ومن </a:t>
            </a:r>
            <a:r>
              <a:rPr lang="ar-KW" sz="2400" b="1" dirty="0">
                <a:solidFill>
                  <a:schemeClr val="tx2"/>
                </a:solidFill>
                <a:latin typeface="Calibri" pitchFamily="34" charset="0"/>
              </a:rPr>
              <a:t>ثم يتم إيقاف أسهم الشركات المندمجة عن التداول بعد نشر الإفصاح لمدة ساعة </a:t>
            </a:r>
            <a:r>
              <a:rPr lang="ar-KW" sz="2400" b="1" dirty="0" smtClean="0">
                <a:solidFill>
                  <a:schemeClr val="tx2"/>
                </a:solidFill>
                <a:latin typeface="Calibri" pitchFamily="34" charset="0"/>
              </a:rPr>
              <a:t>واحدة فقط.</a:t>
            </a:r>
            <a:endParaRPr lang="en-US" sz="2400" b="1" dirty="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10</a:t>
            </a:fld>
            <a:endParaRPr lang="en-GB" dirty="0"/>
          </a:p>
        </p:txBody>
      </p:sp>
      <p:sp>
        <p:nvSpPr>
          <p:cNvPr id="10" name="Oval 9"/>
          <p:cNvSpPr/>
          <p:nvPr/>
        </p:nvSpPr>
        <p:spPr>
          <a:xfrm>
            <a:off x="5136232" y="2674001"/>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rPr>
              <a:t>الشركات المندمجة</a:t>
            </a:r>
            <a:endParaRPr lang="en-US" dirty="0">
              <a:solidFill>
                <a:schemeClr val="tx1"/>
              </a:solidFill>
            </a:endParaRPr>
          </a:p>
        </p:txBody>
      </p:sp>
      <p:sp>
        <p:nvSpPr>
          <p:cNvPr id="11" name="Oval 10"/>
          <p:cNvSpPr/>
          <p:nvPr/>
        </p:nvSpPr>
        <p:spPr>
          <a:xfrm>
            <a:off x="2399134" y="2168147"/>
            <a:ext cx="1517898" cy="118884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b="1" dirty="0" smtClean="0">
                <a:solidFill>
                  <a:schemeClr val="tx1"/>
                </a:solidFill>
                <a:latin typeface="Sakkal Majalla" pitchFamily="2" charset="-78"/>
                <a:cs typeface="Sakkal Majalla" pitchFamily="2" charset="-78"/>
              </a:rPr>
              <a:t>هيئة أسواق المال</a:t>
            </a:r>
            <a:endParaRPr lang="en-US" b="1" dirty="0">
              <a:solidFill>
                <a:schemeClr val="tx1"/>
              </a:solidFill>
              <a:latin typeface="Sakkal Majalla" pitchFamily="2" charset="-78"/>
              <a:cs typeface="Sakkal Majalla" pitchFamily="2" charset="-78"/>
            </a:endParaRPr>
          </a:p>
        </p:txBody>
      </p:sp>
      <p:sp>
        <p:nvSpPr>
          <p:cNvPr id="14" name="Oval 13"/>
          <p:cNvSpPr/>
          <p:nvPr/>
        </p:nvSpPr>
        <p:spPr>
          <a:xfrm>
            <a:off x="2399134" y="3424479"/>
            <a:ext cx="1589906" cy="115664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b="1" dirty="0" smtClean="0">
                <a:solidFill>
                  <a:schemeClr val="tx1"/>
                </a:solidFill>
                <a:latin typeface="Sakkal Majalla" pitchFamily="2" charset="-78"/>
                <a:cs typeface="Sakkal Majalla" pitchFamily="2" charset="-78"/>
              </a:rPr>
              <a:t>بورصة الأوراق المالية</a:t>
            </a:r>
            <a:endParaRPr lang="en-US" b="1" dirty="0">
              <a:solidFill>
                <a:schemeClr val="tx1"/>
              </a:solidFill>
              <a:latin typeface="Sakkal Majalla" pitchFamily="2" charset="-78"/>
              <a:cs typeface="Sakkal Majalla" pitchFamily="2" charset="-78"/>
            </a:endParaRPr>
          </a:p>
        </p:txBody>
      </p:sp>
      <p:cxnSp>
        <p:nvCxnSpPr>
          <p:cNvPr id="15" name="Straight Arrow Connector 14"/>
          <p:cNvCxnSpPr>
            <a:endCxn id="11" idx="6"/>
          </p:cNvCxnSpPr>
          <p:nvPr/>
        </p:nvCxnSpPr>
        <p:spPr>
          <a:xfrm flipH="1" flipV="1">
            <a:off x="3917032" y="2762570"/>
            <a:ext cx="1219201" cy="34427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flipH="1">
            <a:off x="3989040" y="3496690"/>
            <a:ext cx="1147193" cy="4341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29661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0" indent="0" algn="just" rtl="1">
              <a:buNone/>
            </a:pPr>
            <a:r>
              <a:rPr lang="ar-KW" sz="3400" b="1" dirty="0">
                <a:solidFill>
                  <a:srgbClr val="FF0000"/>
                </a:solidFill>
                <a:latin typeface="Calibri" pitchFamily="34" charset="0"/>
              </a:rPr>
              <a:t>الإستشارة المستقلة:</a:t>
            </a:r>
          </a:p>
          <a:p>
            <a:pPr marL="0" lvl="0" indent="0" algn="just" rtl="1">
              <a:buNone/>
            </a:pPr>
            <a:r>
              <a:rPr lang="ar-KW" sz="2600" dirty="0" smtClean="0">
                <a:solidFill>
                  <a:schemeClr val="tx2"/>
                </a:solidFill>
                <a:latin typeface="Calibri" pitchFamily="34" charset="0"/>
              </a:rPr>
              <a:t>يجب </a:t>
            </a:r>
            <a:r>
              <a:rPr lang="ar-KW" sz="2600" dirty="0">
                <a:solidFill>
                  <a:schemeClr val="tx2"/>
                </a:solidFill>
                <a:latin typeface="Calibri" pitchFamily="34" charset="0"/>
              </a:rPr>
              <a:t>على الشركات المندمجة الحصول على استشارة مستقلة ومتخصصة بشأن الاندماج من مستشار استثمار مستقل وغير ذي مصلحة ومرخص له من قبل الهيئة، واطلاع المساهمين على تفاصيل هذه الاستشارة، على أن تكون دراسة مستشار الاستثمار باللغة العربية، وتتضمن على سبيل المثال لا </a:t>
            </a:r>
            <a:r>
              <a:rPr lang="ar-KW" sz="2600" dirty="0" smtClean="0">
                <a:solidFill>
                  <a:schemeClr val="tx2"/>
                </a:solidFill>
                <a:latin typeface="Calibri" pitchFamily="34" charset="0"/>
              </a:rPr>
              <a:t>الحصر:</a:t>
            </a:r>
          </a:p>
          <a:p>
            <a:pPr lvl="1" indent="-342900" algn="just" rtl="1">
              <a:buFont typeface="Courier New" pitchFamily="49" charset="0"/>
              <a:buChar char="o"/>
            </a:pPr>
            <a:r>
              <a:rPr lang="ar-KW" sz="2200" dirty="0">
                <a:solidFill>
                  <a:schemeClr val="tx2"/>
                </a:solidFill>
                <a:latin typeface="Calibri" pitchFamily="34" charset="0"/>
              </a:rPr>
              <a:t>ت</a:t>
            </a:r>
            <a:r>
              <a:rPr lang="ar-KW" sz="2200" dirty="0" smtClean="0">
                <a:solidFill>
                  <a:schemeClr val="tx2"/>
                </a:solidFill>
                <a:latin typeface="Calibri" pitchFamily="34" charset="0"/>
              </a:rPr>
              <a:t>قويم </a:t>
            </a:r>
            <a:r>
              <a:rPr lang="ar-KW" sz="2200" dirty="0">
                <a:solidFill>
                  <a:schemeClr val="tx2"/>
                </a:solidFill>
                <a:latin typeface="Calibri" pitchFamily="34" charset="0"/>
              </a:rPr>
              <a:t>الأصول والديون للشركات </a:t>
            </a:r>
            <a:r>
              <a:rPr lang="ar-KW" sz="2200" dirty="0" smtClean="0">
                <a:solidFill>
                  <a:schemeClr val="tx2"/>
                </a:solidFill>
                <a:latin typeface="Calibri" pitchFamily="34" charset="0"/>
              </a:rPr>
              <a:t>المندمجة.</a:t>
            </a:r>
          </a:p>
          <a:p>
            <a:pPr lvl="1" indent="-342900" algn="just" rtl="1">
              <a:buFont typeface="Courier New" pitchFamily="49" charset="0"/>
              <a:buChar char="o"/>
            </a:pPr>
            <a:r>
              <a:rPr lang="ar-KW" sz="2200" dirty="0" smtClean="0">
                <a:solidFill>
                  <a:schemeClr val="tx2"/>
                </a:solidFill>
                <a:latin typeface="Calibri" pitchFamily="34" charset="0"/>
              </a:rPr>
              <a:t>نسبة </a:t>
            </a:r>
            <a:r>
              <a:rPr lang="ar-KW" sz="2200" dirty="0">
                <a:solidFill>
                  <a:schemeClr val="tx2"/>
                </a:solidFill>
                <a:latin typeface="Calibri" pitchFamily="34" charset="0"/>
              </a:rPr>
              <a:t>تحويل الأسهم للشركة </a:t>
            </a:r>
            <a:r>
              <a:rPr lang="ar-KW" sz="2200" dirty="0" smtClean="0">
                <a:solidFill>
                  <a:schemeClr val="tx2"/>
                </a:solidFill>
                <a:latin typeface="Calibri" pitchFamily="34" charset="0"/>
              </a:rPr>
              <a:t>الدامجة.</a:t>
            </a:r>
          </a:p>
          <a:p>
            <a:pPr lvl="1" indent="-342900" algn="just" rtl="1">
              <a:buFont typeface="Courier New" pitchFamily="49" charset="0"/>
              <a:buChar char="o"/>
            </a:pPr>
            <a:r>
              <a:rPr lang="ar-KW" sz="2200" dirty="0" smtClean="0">
                <a:solidFill>
                  <a:schemeClr val="tx2"/>
                </a:solidFill>
                <a:latin typeface="Calibri" pitchFamily="34" charset="0"/>
              </a:rPr>
              <a:t>نبذة </a:t>
            </a:r>
            <a:r>
              <a:rPr lang="ar-KW" sz="2200" dirty="0">
                <a:solidFill>
                  <a:schemeClr val="tx2"/>
                </a:solidFill>
                <a:latin typeface="Calibri" pitchFamily="34" charset="0"/>
              </a:rPr>
              <a:t>عن قطاع الشركة </a:t>
            </a:r>
            <a:r>
              <a:rPr lang="ar-KW" sz="2200" dirty="0" smtClean="0">
                <a:solidFill>
                  <a:schemeClr val="tx2"/>
                </a:solidFill>
                <a:latin typeface="Calibri" pitchFamily="34" charset="0"/>
              </a:rPr>
              <a:t>المندمجة.</a:t>
            </a:r>
          </a:p>
          <a:p>
            <a:pPr lvl="1" indent="-342900" algn="just" rtl="1">
              <a:buFont typeface="Courier New" pitchFamily="49" charset="0"/>
              <a:buChar char="o"/>
            </a:pPr>
            <a:r>
              <a:rPr lang="ar-KW" sz="2200" dirty="0" smtClean="0">
                <a:solidFill>
                  <a:schemeClr val="tx2"/>
                </a:solidFill>
                <a:latin typeface="Calibri" pitchFamily="34" charset="0"/>
              </a:rPr>
              <a:t>حجم </a:t>
            </a:r>
            <a:r>
              <a:rPr lang="ar-KW" sz="2200" dirty="0">
                <a:solidFill>
                  <a:schemeClr val="tx2"/>
                </a:solidFill>
                <a:latin typeface="Calibri" pitchFamily="34" charset="0"/>
              </a:rPr>
              <a:t>سيطرة الشركة الدامجة أو الشركة الجديدة على إجمالي نسبة قيمة السوق المعنية بعد تنفيذ الاندماج.</a:t>
            </a:r>
            <a:endParaRPr lang="en-US" sz="2200" dirty="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r>
              <a:rPr lang="ar-KW" sz="2400" b="1" dirty="0" smtClean="0">
                <a:solidFill>
                  <a:schemeClr val="tx2"/>
                </a:solidFill>
                <a:latin typeface="Calibri" pitchFamily="34" charset="0"/>
              </a:rPr>
              <a:t>	</a:t>
            </a:r>
          </a:p>
          <a:p>
            <a:pPr marL="0" indent="0" algn="just" rtl="1">
              <a:buNone/>
            </a:pPr>
            <a:endParaRPr lang="ar-KW" sz="2400" b="1"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11</a:t>
            </a:fld>
            <a:endParaRPr lang="en-GB" dirty="0"/>
          </a:p>
        </p:txBody>
      </p:sp>
    </p:spTree>
    <p:extLst>
      <p:ext uri="{BB962C8B-B14F-4D97-AF65-F5344CB8AC3E}">
        <p14:creationId xmlns:p14="http://schemas.microsoft.com/office/powerpoint/2010/main" val="1439135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lvl="0" algn="just" rtl="1"/>
            <a:endParaRPr lang="ar-KW" sz="200" b="1" dirty="0" smtClean="0">
              <a:solidFill>
                <a:schemeClr val="tx2"/>
              </a:solidFill>
            </a:endParaRPr>
          </a:p>
          <a:p>
            <a:pPr lvl="0" algn="just" rtl="1"/>
            <a:endParaRPr lang="ar-KW" sz="200" b="1" dirty="0">
              <a:solidFill>
                <a:schemeClr val="tx2"/>
              </a:solidFill>
            </a:endParaRPr>
          </a:p>
          <a:p>
            <a:pPr lvl="0" algn="just" rtl="1"/>
            <a:endParaRPr lang="ar-KW" sz="200" b="1" dirty="0" smtClean="0">
              <a:solidFill>
                <a:schemeClr val="tx2"/>
              </a:solidFill>
            </a:endParaRPr>
          </a:p>
          <a:p>
            <a:pPr lvl="0" algn="just" rtl="1"/>
            <a:endParaRPr lang="ar-KW" sz="200" b="1" dirty="0">
              <a:solidFill>
                <a:schemeClr val="tx2"/>
              </a:solidFill>
            </a:endParaRPr>
          </a:p>
          <a:p>
            <a:pPr lvl="0" algn="just" rtl="1"/>
            <a:endParaRPr lang="ar-KW" sz="200" b="1" dirty="0">
              <a:solidFill>
                <a:schemeClr val="tx2"/>
              </a:solidFill>
            </a:endParaRPr>
          </a:p>
          <a:p>
            <a:pPr lvl="0" algn="just" rtl="1"/>
            <a:endParaRPr lang="ar-KW" sz="200" b="1" dirty="0" smtClean="0">
              <a:solidFill>
                <a:schemeClr val="tx2"/>
              </a:solidFill>
            </a:endParaRPr>
          </a:p>
          <a:p>
            <a:pPr lvl="0" algn="just" rtl="1"/>
            <a:endParaRPr lang="ar-KW" sz="200" b="1" dirty="0">
              <a:solidFill>
                <a:schemeClr val="tx2"/>
              </a:solidFill>
            </a:endParaRPr>
          </a:p>
          <a:p>
            <a:pPr lvl="0" algn="just" rtl="1"/>
            <a:endParaRPr lang="ar-KW" sz="200" b="1" dirty="0" smtClean="0">
              <a:solidFill>
                <a:schemeClr val="tx2"/>
              </a:solidFill>
            </a:endParaRPr>
          </a:p>
          <a:p>
            <a:pPr lvl="0" algn="just" rtl="1"/>
            <a:endParaRPr lang="ar-KW" sz="200" b="1" dirty="0">
              <a:solidFill>
                <a:schemeClr val="tx2"/>
              </a:solidFill>
            </a:endParaRPr>
          </a:p>
          <a:p>
            <a:pPr lvl="0" algn="just" rtl="1"/>
            <a:endParaRPr lang="ar-KW" sz="200" b="1" dirty="0" smtClean="0">
              <a:solidFill>
                <a:schemeClr val="tx2"/>
              </a:solidFill>
            </a:endParaRPr>
          </a:p>
          <a:p>
            <a:pPr lvl="0" algn="just" rtl="1"/>
            <a:r>
              <a:rPr lang="ar-KW" sz="3000" b="1" u="sng" dirty="0" smtClean="0">
                <a:solidFill>
                  <a:schemeClr val="tx2"/>
                </a:solidFill>
              </a:rPr>
              <a:t>لا </a:t>
            </a:r>
            <a:r>
              <a:rPr lang="ar-KW" sz="3000" b="1" u="sng" dirty="0">
                <a:solidFill>
                  <a:schemeClr val="tx2"/>
                </a:solidFill>
              </a:rPr>
              <a:t>يجوز</a:t>
            </a:r>
            <a:r>
              <a:rPr lang="ar-KW" sz="3000" b="1" dirty="0">
                <a:solidFill>
                  <a:schemeClr val="tx2"/>
                </a:solidFill>
              </a:rPr>
              <a:t> لمستشار الاستثمار للشركات المعنية بالاندماج القيام بأي من الأعمال الآتية خلال فترة عرض الاندماج</a:t>
            </a:r>
            <a:r>
              <a:rPr lang="ar-KW" sz="3000" b="1" dirty="0" smtClean="0">
                <a:solidFill>
                  <a:schemeClr val="tx2"/>
                </a:solidFill>
              </a:rPr>
              <a:t>:</a:t>
            </a:r>
          </a:p>
          <a:p>
            <a:pPr lvl="0" algn="just" rtl="1"/>
            <a:endParaRPr lang="ar-KW" sz="3000" b="1" dirty="0" smtClean="0">
              <a:solidFill>
                <a:schemeClr val="tx2"/>
              </a:solidFill>
            </a:endParaRPr>
          </a:p>
          <a:p>
            <a:pPr lvl="1" algn="just" rtl="1">
              <a:buFont typeface="Courier New" pitchFamily="49" charset="0"/>
              <a:buChar char="o"/>
            </a:pPr>
            <a:r>
              <a:rPr lang="ar-KW" sz="3000" b="1" dirty="0" smtClean="0">
                <a:solidFill>
                  <a:schemeClr val="tx2"/>
                </a:solidFill>
              </a:rPr>
              <a:t>شراء </a:t>
            </a:r>
            <a:r>
              <a:rPr lang="ar-KW" sz="3000" b="1" dirty="0">
                <a:solidFill>
                  <a:schemeClr val="tx2"/>
                </a:solidFill>
              </a:rPr>
              <a:t>أسهم في إحدى الشركات الدامجة أو المندمجة أو الشركة الجديدة والتعامل في المشتقات المالية لهذه الأسهم لحسابه الخاص أو نيابة عن حساب يكون لمديره سلطة تقديرية فيه، أو تقديم قرض لشخص لمساعدته في القيام بأي من هذه التصرفات.</a:t>
            </a:r>
            <a:endParaRPr lang="en-US" sz="3000" b="1" dirty="0">
              <a:solidFill>
                <a:schemeClr val="tx2"/>
              </a:solidFill>
            </a:endParaRPr>
          </a:p>
          <a:p>
            <a:pPr marL="0" indent="0" algn="just" rtl="1">
              <a:buNone/>
            </a:pPr>
            <a:r>
              <a:rPr lang="ar-KW" sz="2600" b="1" dirty="0">
                <a:solidFill>
                  <a:schemeClr val="tx2"/>
                </a:solidFill>
              </a:rPr>
              <a:t> </a:t>
            </a: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12</a:t>
            </a:fld>
            <a:endParaRPr lang="en-GB"/>
          </a:p>
        </p:txBody>
      </p:sp>
    </p:spTree>
    <p:extLst>
      <p:ext uri="{BB962C8B-B14F-4D97-AF65-F5344CB8AC3E}">
        <p14:creationId xmlns:p14="http://schemas.microsoft.com/office/powerpoint/2010/main" val="1440008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196752"/>
            <a:ext cx="8229600" cy="5112568"/>
          </a:xfrm>
        </p:spPr>
        <p:txBody>
          <a:bodyPr>
            <a:noAutofit/>
          </a:bodyPr>
          <a:lstStyle/>
          <a:p>
            <a:pPr marL="0" indent="0" algn="just" rtl="1">
              <a:buNone/>
            </a:pPr>
            <a:r>
              <a:rPr lang="ar-KW" sz="3400" b="1" dirty="0">
                <a:solidFill>
                  <a:srgbClr val="FF0000"/>
                </a:solidFill>
                <a:latin typeface="Calibri" pitchFamily="34" charset="0"/>
              </a:rPr>
              <a:t>مشروع عقد </a:t>
            </a:r>
            <a:r>
              <a:rPr lang="ar-KW" sz="3600" b="1" dirty="0" smtClean="0">
                <a:solidFill>
                  <a:srgbClr val="FF0000"/>
                </a:solidFill>
                <a:latin typeface="Calibri" pitchFamily="34" charset="0"/>
              </a:rPr>
              <a:t>الاندماج </a:t>
            </a:r>
            <a:r>
              <a:rPr lang="ar-KW" sz="3400" b="1" dirty="0" smtClean="0">
                <a:solidFill>
                  <a:srgbClr val="FF0000"/>
                </a:solidFill>
                <a:latin typeface="Calibri" pitchFamily="34" charset="0"/>
              </a:rPr>
              <a:t>:</a:t>
            </a:r>
            <a:endParaRPr lang="ar-KW" sz="3400" b="1" dirty="0">
              <a:solidFill>
                <a:srgbClr val="FF0000"/>
              </a:solidFill>
              <a:latin typeface="Calibri" pitchFamily="34" charset="0"/>
            </a:endParaRPr>
          </a:p>
          <a:p>
            <a:pPr marL="0" indent="0" algn="just" rtl="1">
              <a:buNone/>
            </a:pPr>
            <a:r>
              <a:rPr lang="ar-KW" sz="2600" dirty="0">
                <a:solidFill>
                  <a:srgbClr val="FF0000"/>
                </a:solidFill>
                <a:latin typeface="Calibri" pitchFamily="34" charset="0"/>
              </a:rPr>
              <a:t>البنود والأحكام المطروحة بالتوافق من الشركات الداخلة في عملية الاندماج لتنفيذ هذه العملية وفق الإجراءات </a:t>
            </a:r>
            <a:r>
              <a:rPr lang="ar-KW" sz="2600" dirty="0" smtClean="0">
                <a:solidFill>
                  <a:srgbClr val="FF0000"/>
                </a:solidFill>
                <a:latin typeface="Calibri" pitchFamily="34" charset="0"/>
              </a:rPr>
              <a:t>المحددة </a:t>
            </a:r>
            <a:r>
              <a:rPr lang="ar-KW" sz="2600" dirty="0">
                <a:solidFill>
                  <a:srgbClr val="FF0000"/>
                </a:solidFill>
                <a:latin typeface="Calibri" pitchFamily="34" charset="0"/>
              </a:rPr>
              <a:t>قانوناً.</a:t>
            </a:r>
          </a:p>
          <a:p>
            <a:pPr marL="0" lvl="0" indent="0" algn="just" rtl="1">
              <a:buNone/>
            </a:pPr>
            <a:endParaRPr lang="ar-KW" sz="600" dirty="0" smtClean="0">
              <a:solidFill>
                <a:schemeClr val="tx2"/>
              </a:solidFill>
              <a:latin typeface="Calibri" pitchFamily="34" charset="0"/>
            </a:endParaRPr>
          </a:p>
          <a:p>
            <a:pPr algn="just" rtl="1"/>
            <a:r>
              <a:rPr lang="ar-KW" sz="2600" dirty="0" smtClean="0">
                <a:solidFill>
                  <a:schemeClr val="tx2"/>
                </a:solidFill>
                <a:latin typeface="Calibri" pitchFamily="34" charset="0"/>
              </a:rPr>
              <a:t>تقوم </a:t>
            </a:r>
            <a:r>
              <a:rPr lang="ar-KW" sz="2600" dirty="0">
                <a:solidFill>
                  <a:schemeClr val="tx2"/>
                </a:solidFill>
                <a:latin typeface="Calibri" pitchFamily="34" charset="0"/>
              </a:rPr>
              <a:t>الشركات المندمجة بإعداد مشروع </a:t>
            </a:r>
            <a:r>
              <a:rPr lang="ar-KW" sz="2600" u="sng" dirty="0">
                <a:solidFill>
                  <a:schemeClr val="tx2"/>
                </a:solidFill>
                <a:latin typeface="Calibri" pitchFamily="34" charset="0"/>
              </a:rPr>
              <a:t>عقد الاندماج وتقديمه إلى هيئة أسواق المال للحصول على موافقتها عليه</a:t>
            </a:r>
            <a:r>
              <a:rPr lang="ar-KW" sz="2600" dirty="0">
                <a:solidFill>
                  <a:schemeClr val="tx2"/>
                </a:solidFill>
                <a:latin typeface="Calibri" pitchFamily="34" charset="0"/>
              </a:rPr>
              <a:t>، ولا يجوز توزيع مشروع عقد الاندماج قبل موافقة الهيئة </a:t>
            </a:r>
            <a:r>
              <a:rPr lang="ar-KW" sz="2600" dirty="0" smtClean="0">
                <a:solidFill>
                  <a:schemeClr val="tx2"/>
                </a:solidFill>
                <a:latin typeface="Calibri" pitchFamily="34" charset="0"/>
              </a:rPr>
              <a:t>عليه. يحق </a:t>
            </a:r>
            <a:r>
              <a:rPr lang="ar-KW" sz="2600" dirty="0">
                <a:solidFill>
                  <a:schemeClr val="tx2"/>
                </a:solidFill>
                <a:latin typeface="Calibri" pitchFamily="34" charset="0"/>
              </a:rPr>
              <a:t>لكل مساهم أو شريك الحصول على نسخة من مشروع عقد الاندماج بعد موافقة الهيئة  عليه. </a:t>
            </a:r>
            <a:endParaRPr lang="en-US" sz="2600" dirty="0">
              <a:solidFill>
                <a:schemeClr val="tx2"/>
              </a:solidFill>
              <a:latin typeface="Calibri" pitchFamily="34" charset="0"/>
            </a:endParaRPr>
          </a:p>
          <a:p>
            <a:pPr marL="0" lvl="1" indent="0" algn="just" rtl="1">
              <a:buNone/>
            </a:pPr>
            <a:endParaRPr lang="ar-KW" sz="500" dirty="0" smtClean="0">
              <a:solidFill>
                <a:schemeClr val="tx2"/>
              </a:solidFill>
              <a:latin typeface="Calibri" pitchFamily="34" charset="0"/>
            </a:endParaRPr>
          </a:p>
          <a:p>
            <a:pPr marL="0" lvl="1" indent="0" algn="just" rtl="1">
              <a:buNone/>
            </a:pPr>
            <a:r>
              <a:rPr lang="ar-KW" sz="2600" b="1" u="sng" dirty="0" smtClean="0">
                <a:solidFill>
                  <a:schemeClr val="tx2"/>
                </a:solidFill>
                <a:latin typeface="Calibri" pitchFamily="34" charset="0"/>
              </a:rPr>
              <a:t>متضمنات مشروع عقد </a:t>
            </a:r>
            <a:r>
              <a:rPr lang="ar-KW" sz="2600" b="1" u="sng" dirty="0">
                <a:solidFill>
                  <a:schemeClr val="tx2"/>
                </a:solidFill>
                <a:latin typeface="Calibri" pitchFamily="34" charset="0"/>
              </a:rPr>
              <a:t>الاندماج</a:t>
            </a:r>
            <a:r>
              <a:rPr lang="ar-KW" sz="2600" b="1" u="sng" dirty="0" smtClean="0">
                <a:solidFill>
                  <a:schemeClr val="tx2"/>
                </a:solidFill>
                <a:latin typeface="Calibri" pitchFamily="34" charset="0"/>
              </a:rPr>
              <a:t>:</a:t>
            </a:r>
            <a:endParaRPr lang="ar-KW" sz="2600" b="1" u="sng" dirty="0">
              <a:solidFill>
                <a:schemeClr val="tx2"/>
              </a:solidFill>
              <a:latin typeface="Calibri" pitchFamily="34" charset="0"/>
            </a:endParaRPr>
          </a:p>
          <a:p>
            <a:pPr marL="0" indent="0" algn="just" rtl="1">
              <a:buNone/>
            </a:pPr>
            <a:r>
              <a:rPr lang="ar-KW" sz="2000" dirty="0">
                <a:solidFill>
                  <a:schemeClr val="tx2"/>
                </a:solidFill>
                <a:latin typeface="Calibri" pitchFamily="34" charset="0"/>
              </a:rPr>
              <a:t>تجدون متضمنات ومرفقات مشروع عقد الاندماج </a:t>
            </a:r>
            <a:r>
              <a:rPr lang="ar-KW" sz="2000" dirty="0" smtClean="0">
                <a:solidFill>
                  <a:schemeClr val="tx2"/>
                </a:solidFill>
                <a:latin typeface="Calibri" pitchFamily="34" charset="0"/>
              </a:rPr>
              <a:t>في </a:t>
            </a:r>
            <a:r>
              <a:rPr lang="ar-KW" sz="2000" dirty="0">
                <a:solidFill>
                  <a:schemeClr val="tx2"/>
                </a:solidFill>
                <a:latin typeface="Calibri" pitchFamily="34" charset="0"/>
              </a:rPr>
              <a:t>البند </a:t>
            </a:r>
            <a:r>
              <a:rPr lang="ar-KW" sz="2000" dirty="0" smtClean="0">
                <a:solidFill>
                  <a:schemeClr val="tx2"/>
                </a:solidFill>
                <a:latin typeface="Calibri" pitchFamily="34" charset="0"/>
              </a:rPr>
              <a:t>"</a:t>
            </a:r>
            <a:r>
              <a:rPr lang="ar-KW" sz="2000" b="1" dirty="0" smtClean="0">
                <a:solidFill>
                  <a:schemeClr val="tx2"/>
                </a:solidFill>
                <a:latin typeface="Calibri" pitchFamily="34" charset="0"/>
              </a:rPr>
              <a:t>سابعاً</a:t>
            </a:r>
            <a:r>
              <a:rPr lang="ar-KW" sz="2000" b="1" dirty="0">
                <a:solidFill>
                  <a:schemeClr val="tx2"/>
                </a:solidFill>
                <a:latin typeface="Calibri" pitchFamily="34" charset="0"/>
              </a:rPr>
              <a:t>: مشروع عقد </a:t>
            </a:r>
            <a:r>
              <a:rPr lang="ar-KW" sz="2000" b="1" dirty="0" smtClean="0">
                <a:solidFill>
                  <a:schemeClr val="tx2"/>
                </a:solidFill>
                <a:latin typeface="Calibri" pitchFamily="34" charset="0"/>
              </a:rPr>
              <a:t>الاندماج</a:t>
            </a:r>
            <a:r>
              <a:rPr lang="ar-KW" sz="2000" dirty="0" smtClean="0">
                <a:solidFill>
                  <a:schemeClr val="tx2"/>
                </a:solidFill>
                <a:latin typeface="Calibri" pitchFamily="34" charset="0"/>
              </a:rPr>
              <a:t>" </a:t>
            </a:r>
            <a:r>
              <a:rPr lang="ar-KW" sz="2000" dirty="0">
                <a:solidFill>
                  <a:schemeClr val="tx2"/>
                </a:solidFill>
                <a:latin typeface="Calibri" pitchFamily="34" charset="0"/>
              </a:rPr>
              <a:t>من </a:t>
            </a:r>
            <a:r>
              <a:rPr lang="ar-KW" sz="2000" dirty="0" smtClean="0">
                <a:solidFill>
                  <a:schemeClr val="tx2"/>
                </a:solidFill>
                <a:latin typeface="Calibri" pitchFamily="34" charset="0"/>
              </a:rPr>
              <a:t>تعليمات </a:t>
            </a:r>
            <a:r>
              <a:rPr lang="ar-KW" sz="2000" dirty="0">
                <a:solidFill>
                  <a:schemeClr val="tx2"/>
                </a:solidFill>
                <a:latin typeface="Calibri" pitchFamily="34" charset="0"/>
              </a:rPr>
              <a:t>هيئة أ</a:t>
            </a:r>
            <a:r>
              <a:rPr lang="ar-KW" sz="2000" dirty="0" smtClean="0">
                <a:solidFill>
                  <a:schemeClr val="tx2"/>
                </a:solidFill>
                <a:latin typeface="Calibri" pitchFamily="34" charset="0"/>
              </a:rPr>
              <a:t>سواق </a:t>
            </a:r>
            <a:r>
              <a:rPr lang="ar-KW" sz="2000" dirty="0">
                <a:solidFill>
                  <a:schemeClr val="tx2"/>
                </a:solidFill>
                <a:latin typeface="Calibri" pitchFamily="34" charset="0"/>
              </a:rPr>
              <a:t>المال رقم </a:t>
            </a:r>
            <a:r>
              <a:rPr lang="ar-KW" sz="2000" dirty="0" smtClean="0">
                <a:solidFill>
                  <a:schemeClr val="tx2"/>
                </a:solidFill>
                <a:latin typeface="Calibri" pitchFamily="34" charset="0"/>
              </a:rPr>
              <a:t>6 </a:t>
            </a:r>
            <a:r>
              <a:rPr lang="ar-KW" sz="2000" dirty="0">
                <a:solidFill>
                  <a:schemeClr val="tx2"/>
                </a:solidFill>
                <a:latin typeface="Calibri" pitchFamily="34" charset="0"/>
              </a:rPr>
              <a:t>لسنة </a:t>
            </a:r>
            <a:r>
              <a:rPr lang="ar-KW" sz="2000" dirty="0" smtClean="0">
                <a:solidFill>
                  <a:schemeClr val="tx2"/>
                </a:solidFill>
                <a:latin typeface="Calibri" pitchFamily="34" charset="0"/>
              </a:rPr>
              <a:t>2014 بشأن ضوابط وإجراءات </a:t>
            </a:r>
            <a:r>
              <a:rPr lang="ar-KW" sz="2000" dirty="0">
                <a:solidFill>
                  <a:schemeClr val="tx2"/>
                </a:solidFill>
                <a:latin typeface="Calibri" pitchFamily="34" charset="0"/>
              </a:rPr>
              <a:t>تنفيذ عمليات </a:t>
            </a:r>
            <a:r>
              <a:rPr lang="ar-KW" sz="2000" dirty="0" smtClean="0">
                <a:solidFill>
                  <a:schemeClr val="tx2"/>
                </a:solidFill>
                <a:latin typeface="Calibri" pitchFamily="34" charset="0"/>
              </a:rPr>
              <a:t>الاندماج</a:t>
            </a: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r" rtl="1">
              <a:buNone/>
            </a:pPr>
            <a:endParaRPr lang="ar-KW" sz="2600" dirty="0">
              <a:solidFill>
                <a:schemeClr val="tx2"/>
              </a:solidFill>
              <a:latin typeface="Calibri" pitchFamily="34" charset="0"/>
            </a:endParaRPr>
          </a:p>
          <a:p>
            <a:pPr marL="0" indent="0" algn="r" rtl="1">
              <a:buNone/>
            </a:pPr>
            <a:r>
              <a:rPr lang="ar-KW" sz="2600" dirty="0" smtClean="0">
                <a:solidFill>
                  <a:schemeClr val="tx2"/>
                </a:solidFill>
                <a:latin typeface="Calibri" pitchFamily="34" charset="0"/>
              </a:rPr>
              <a:t> </a:t>
            </a:r>
            <a:endParaRPr lang="ar-KW" sz="2600" dirty="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13</a:t>
            </a:fld>
            <a:endParaRPr lang="en-GB" dirty="0">
              <a:solidFill>
                <a:prstClr val="black">
                  <a:tint val="75000"/>
                </a:prstClr>
              </a:solidFill>
            </a:endParaRPr>
          </a:p>
        </p:txBody>
      </p:sp>
    </p:spTree>
    <p:extLst>
      <p:ext uri="{BB962C8B-B14F-4D97-AF65-F5344CB8AC3E}">
        <p14:creationId xmlns:p14="http://schemas.microsoft.com/office/powerpoint/2010/main" val="1853546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0137" y="0"/>
            <a:ext cx="6867525" cy="638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19100" y="1196752"/>
            <a:ext cx="8229600" cy="5112568"/>
          </a:xfrm>
        </p:spPr>
        <p:txBody>
          <a:bodyPr>
            <a:noAutofit/>
          </a:bodyPr>
          <a:lstStyle/>
          <a:p>
            <a:pPr marL="0" indent="0" algn="r" rtl="1">
              <a:buNone/>
            </a:pPr>
            <a:endParaRPr lang="ar-KW" sz="2600" dirty="0">
              <a:solidFill>
                <a:schemeClr val="tx2"/>
              </a:solidFill>
              <a:latin typeface="Calibri" pitchFamily="34" charset="0"/>
            </a:endParaRPr>
          </a:p>
          <a:p>
            <a:pPr marL="0" indent="0" algn="r" rtl="1">
              <a:buNone/>
            </a:pPr>
            <a:r>
              <a:rPr lang="ar-KW" sz="2600" dirty="0" smtClean="0">
                <a:solidFill>
                  <a:schemeClr val="tx2"/>
                </a:solidFill>
                <a:latin typeface="Calibri" pitchFamily="34" charset="0"/>
              </a:rPr>
              <a:t> </a:t>
            </a:r>
            <a:endParaRPr lang="ar-KW" sz="2600" dirty="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128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14</a:t>
            </a:fld>
            <a:endParaRPr lang="en-GB" dirty="0">
              <a:solidFill>
                <a:prstClr val="black">
                  <a:tint val="75000"/>
                </a:prstClr>
              </a:solidFill>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84" y="116631"/>
            <a:ext cx="2693707" cy="991689"/>
          </a:xfrm>
          <a:prstGeom prst="rect">
            <a:avLst/>
          </a:prstGeom>
        </p:spPr>
      </p:pic>
    </p:spTree>
    <p:extLst>
      <p:ext uri="{BB962C8B-B14F-4D97-AF65-F5344CB8AC3E}">
        <p14:creationId xmlns:p14="http://schemas.microsoft.com/office/powerpoint/2010/main" val="2070921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0" lvl="0" indent="0" algn="just" rtl="1">
              <a:buNone/>
            </a:pPr>
            <a:r>
              <a:rPr lang="ar-KW" sz="3400" b="1" dirty="0" smtClean="0">
                <a:solidFill>
                  <a:srgbClr val="FF0000"/>
                </a:solidFill>
                <a:latin typeface="Calibri" pitchFamily="34" charset="0"/>
              </a:rPr>
              <a:t>دفع رسوم </a:t>
            </a:r>
            <a:r>
              <a:rPr lang="ar-KW" sz="3400" b="1" dirty="0">
                <a:solidFill>
                  <a:srgbClr val="FF0000"/>
                </a:solidFill>
                <a:latin typeface="Calibri" pitchFamily="34" charset="0"/>
              </a:rPr>
              <a:t>الاندماج </a:t>
            </a:r>
            <a:r>
              <a:rPr lang="ar-KW" sz="3400" b="1" dirty="0" smtClean="0">
                <a:solidFill>
                  <a:srgbClr val="FF0000"/>
                </a:solidFill>
                <a:latin typeface="Calibri" pitchFamily="34" charset="0"/>
              </a:rPr>
              <a:t>:</a:t>
            </a:r>
            <a:endParaRPr lang="ar-KW" sz="3400" b="1" dirty="0">
              <a:solidFill>
                <a:srgbClr val="FF0000"/>
              </a:solidFill>
              <a:latin typeface="Calibri" pitchFamily="34" charset="0"/>
            </a:endParaRPr>
          </a:p>
          <a:p>
            <a:pPr marL="0" indent="0" algn="just" rtl="1">
              <a:buNone/>
            </a:pPr>
            <a:endParaRPr lang="ar-KW" sz="2600" dirty="0" smtClean="0">
              <a:solidFill>
                <a:schemeClr val="tx2"/>
              </a:solidFill>
              <a:latin typeface="Calibri" pitchFamily="34" charset="0"/>
            </a:endParaRPr>
          </a:p>
          <a:p>
            <a:pPr marL="0" indent="0" algn="just" rtl="1">
              <a:buNone/>
            </a:pPr>
            <a:r>
              <a:rPr lang="ar-KW" sz="2600" dirty="0" smtClean="0">
                <a:solidFill>
                  <a:schemeClr val="tx2"/>
                </a:solidFill>
                <a:latin typeface="Calibri" pitchFamily="34" charset="0"/>
              </a:rPr>
              <a:t>تَقوم </a:t>
            </a:r>
            <a:r>
              <a:rPr lang="ar-KW" sz="2600" dirty="0">
                <a:solidFill>
                  <a:schemeClr val="tx2"/>
                </a:solidFill>
                <a:latin typeface="Calibri" pitchFamily="34" charset="0"/>
              </a:rPr>
              <a:t>الشركات المندمجة بسداد رسوم عملية الاندماج عند تقديم مشروع عقد الاندماج </a:t>
            </a:r>
            <a:r>
              <a:rPr lang="ar-KW" sz="2600" dirty="0" smtClean="0">
                <a:solidFill>
                  <a:schemeClr val="tx2"/>
                </a:solidFill>
                <a:latin typeface="Calibri" pitchFamily="34" charset="0"/>
              </a:rPr>
              <a:t>للهيئة:</a:t>
            </a:r>
            <a:endParaRPr lang="ar-KW" sz="2400" dirty="0" smtClean="0">
              <a:solidFill>
                <a:schemeClr val="tx2"/>
              </a:solidFill>
              <a:latin typeface="Calibri" pitchFamily="34" charset="0"/>
            </a:endParaRPr>
          </a:p>
          <a:p>
            <a:pPr marL="0" indent="0" algn="r" rtl="1">
              <a:buNone/>
            </a:pPr>
            <a:endParaRPr lang="ar-KW" sz="2600" dirty="0">
              <a:solidFill>
                <a:schemeClr val="tx2"/>
              </a:solidFill>
              <a:latin typeface="Calibri" pitchFamily="34" charset="0"/>
            </a:endParaRPr>
          </a:p>
          <a:p>
            <a:pPr marL="0" indent="0" algn="r" rtl="1">
              <a:buNone/>
            </a:pPr>
            <a:r>
              <a:rPr lang="ar-KW" sz="2600" dirty="0" smtClean="0">
                <a:solidFill>
                  <a:schemeClr val="tx2"/>
                </a:solidFill>
                <a:latin typeface="Calibri" pitchFamily="34" charset="0"/>
              </a:rPr>
              <a:t> </a:t>
            </a:r>
            <a:endParaRPr lang="ar-KW" sz="2600" dirty="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15</a:t>
            </a:fld>
            <a:endParaRPr lang="en-GB" dirty="0">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098153622"/>
              </p:ext>
            </p:extLst>
          </p:nvPr>
        </p:nvGraphicFramePr>
        <p:xfrm>
          <a:off x="467544" y="3717032"/>
          <a:ext cx="8147493" cy="1944216"/>
        </p:xfrm>
        <a:graphic>
          <a:graphicData uri="http://schemas.openxmlformats.org/drawingml/2006/table">
            <a:tbl>
              <a:tblPr rtl="1" firstRow="1" firstCol="1" bandRow="1">
                <a:tableStyleId>{5C22544A-7EE6-4342-B048-85BDC9FD1C3A}</a:tableStyleId>
              </a:tblPr>
              <a:tblGrid>
                <a:gridCol w="921315"/>
                <a:gridCol w="2517524"/>
                <a:gridCol w="2354327"/>
                <a:gridCol w="2354327"/>
              </a:tblGrid>
              <a:tr h="446911">
                <a:tc>
                  <a:txBody>
                    <a:bodyPr/>
                    <a:lstStyle/>
                    <a:p>
                      <a:pPr marL="0" marR="0" algn="ctr" rtl="1">
                        <a:lnSpc>
                          <a:spcPct val="115000"/>
                        </a:lnSpc>
                        <a:spcBef>
                          <a:spcPts val="0"/>
                        </a:spcBef>
                        <a:spcAft>
                          <a:spcPts val="0"/>
                        </a:spcAft>
                        <a:tabLst>
                          <a:tab pos="3409950" algn="l"/>
                        </a:tabLst>
                      </a:pPr>
                      <a:r>
                        <a:rPr lang="ar-KW" sz="1800" dirty="0">
                          <a:effectLst/>
                        </a:rPr>
                        <a:t>م</a:t>
                      </a:r>
                      <a:endParaRPr lang="en-US" sz="1800" dirty="0">
                        <a:effectLst/>
                        <a:latin typeface="Calibri"/>
                        <a:ea typeface="Calibri"/>
                        <a:cs typeface="Times New Roman"/>
                      </a:endParaRPr>
                    </a:p>
                  </a:txBody>
                  <a:tcPr marL="68580" marR="68580" marT="0" marB="0"/>
                </a:tc>
                <a:tc>
                  <a:txBody>
                    <a:bodyPr/>
                    <a:lstStyle/>
                    <a:p>
                      <a:pPr marL="0" marR="0" algn="ctr" rtl="1">
                        <a:lnSpc>
                          <a:spcPct val="115000"/>
                        </a:lnSpc>
                        <a:spcBef>
                          <a:spcPts val="0"/>
                        </a:spcBef>
                        <a:spcAft>
                          <a:spcPts val="0"/>
                        </a:spcAft>
                        <a:tabLst>
                          <a:tab pos="3409950" algn="l"/>
                        </a:tabLst>
                      </a:pPr>
                      <a:r>
                        <a:rPr lang="ar-KW" sz="1800" dirty="0">
                          <a:effectLst/>
                        </a:rPr>
                        <a:t>الرسم</a:t>
                      </a:r>
                      <a:endParaRPr lang="en-US" sz="1800" dirty="0">
                        <a:effectLst/>
                        <a:latin typeface="Calibri"/>
                        <a:ea typeface="Calibri"/>
                        <a:cs typeface="Times New Roman"/>
                      </a:endParaRPr>
                    </a:p>
                  </a:txBody>
                  <a:tcPr marL="68580" marR="68580" marT="0" marB="0" anchor="ctr"/>
                </a:tc>
                <a:tc>
                  <a:txBody>
                    <a:bodyPr/>
                    <a:lstStyle/>
                    <a:p>
                      <a:pPr marL="0" marR="0" algn="ctr" rtl="1">
                        <a:lnSpc>
                          <a:spcPct val="115000"/>
                        </a:lnSpc>
                        <a:spcBef>
                          <a:spcPts val="0"/>
                        </a:spcBef>
                        <a:spcAft>
                          <a:spcPts val="0"/>
                        </a:spcAft>
                        <a:tabLst>
                          <a:tab pos="3409950" algn="l"/>
                        </a:tabLst>
                      </a:pPr>
                      <a:r>
                        <a:rPr lang="ar-KW" sz="1800" dirty="0">
                          <a:effectLst/>
                        </a:rPr>
                        <a:t>مقدار الرسم</a:t>
                      </a:r>
                      <a:endParaRPr lang="en-US" sz="1800" dirty="0">
                        <a:effectLst/>
                        <a:latin typeface="Calibri"/>
                        <a:ea typeface="Calibri"/>
                        <a:cs typeface="Times New Roman"/>
                      </a:endParaRPr>
                    </a:p>
                  </a:txBody>
                  <a:tcPr marL="68580" marR="68580" marT="0" marB="0" anchor="ctr"/>
                </a:tc>
                <a:tc>
                  <a:txBody>
                    <a:bodyPr/>
                    <a:lstStyle/>
                    <a:p>
                      <a:pPr marL="0" marR="0" algn="ctr" rtl="1">
                        <a:lnSpc>
                          <a:spcPct val="115000"/>
                        </a:lnSpc>
                        <a:spcBef>
                          <a:spcPts val="0"/>
                        </a:spcBef>
                        <a:spcAft>
                          <a:spcPts val="0"/>
                        </a:spcAft>
                        <a:tabLst>
                          <a:tab pos="3409950" algn="l"/>
                        </a:tabLst>
                      </a:pPr>
                      <a:r>
                        <a:rPr lang="ar-KW" sz="1800" dirty="0">
                          <a:effectLst/>
                        </a:rPr>
                        <a:t>الإستحقاق</a:t>
                      </a:r>
                      <a:endParaRPr lang="en-US" sz="1800" dirty="0">
                        <a:effectLst/>
                        <a:latin typeface="Calibri"/>
                        <a:ea typeface="Calibri"/>
                        <a:cs typeface="Times New Roman"/>
                      </a:endParaRPr>
                    </a:p>
                  </a:txBody>
                  <a:tcPr marL="68580" marR="68580" marT="0" marB="0" anchor="ctr"/>
                </a:tc>
              </a:tr>
              <a:tr h="755783">
                <a:tc rowSpan="2">
                  <a:txBody>
                    <a:bodyPr/>
                    <a:lstStyle/>
                    <a:p>
                      <a:pPr marL="0" marR="0" algn="ctr" rtl="1">
                        <a:lnSpc>
                          <a:spcPct val="115000"/>
                        </a:lnSpc>
                        <a:spcBef>
                          <a:spcPts val="0"/>
                        </a:spcBef>
                        <a:spcAft>
                          <a:spcPts val="0"/>
                        </a:spcAft>
                        <a:tabLst>
                          <a:tab pos="3409950" algn="l"/>
                        </a:tabLst>
                      </a:pPr>
                      <a:r>
                        <a:rPr lang="ar-KW" sz="1800" dirty="0">
                          <a:effectLst/>
                        </a:rPr>
                        <a:t> </a:t>
                      </a:r>
                      <a:endParaRPr lang="en-US" sz="1800" dirty="0">
                        <a:effectLst/>
                      </a:endParaRPr>
                    </a:p>
                    <a:p>
                      <a:pPr marL="0" marR="0" algn="ctr" rtl="1">
                        <a:lnSpc>
                          <a:spcPct val="115000"/>
                        </a:lnSpc>
                        <a:spcBef>
                          <a:spcPts val="0"/>
                        </a:spcBef>
                        <a:spcAft>
                          <a:spcPts val="0"/>
                        </a:spcAft>
                        <a:tabLst>
                          <a:tab pos="3409950" algn="l"/>
                        </a:tabLst>
                      </a:pPr>
                      <a:r>
                        <a:rPr lang="ar-KW" sz="1800" dirty="0">
                          <a:effectLst/>
                        </a:rPr>
                        <a:t> </a:t>
                      </a:r>
                      <a:endParaRPr lang="en-US" sz="1800" dirty="0">
                        <a:effectLst/>
                      </a:endParaRPr>
                    </a:p>
                    <a:p>
                      <a:pPr marL="0" marR="0" algn="ctr" rtl="1">
                        <a:lnSpc>
                          <a:spcPct val="115000"/>
                        </a:lnSpc>
                        <a:spcBef>
                          <a:spcPts val="0"/>
                        </a:spcBef>
                        <a:spcAft>
                          <a:spcPts val="0"/>
                        </a:spcAft>
                        <a:tabLst>
                          <a:tab pos="3409950" algn="l"/>
                        </a:tabLst>
                      </a:pPr>
                      <a:r>
                        <a:rPr lang="ar-KW" sz="1800" dirty="0">
                          <a:effectLst/>
                        </a:rPr>
                        <a:t>1</a:t>
                      </a:r>
                      <a:endParaRPr lang="en-US" sz="1800" dirty="0">
                        <a:effectLst/>
                      </a:endParaRPr>
                    </a:p>
                    <a:p>
                      <a:pPr marL="0" marR="0" algn="ctr" rtl="1">
                        <a:lnSpc>
                          <a:spcPct val="115000"/>
                        </a:lnSpc>
                        <a:spcBef>
                          <a:spcPts val="0"/>
                        </a:spcBef>
                        <a:spcAft>
                          <a:spcPts val="0"/>
                        </a:spcAft>
                        <a:tabLst>
                          <a:tab pos="3409950" algn="l"/>
                        </a:tabLst>
                      </a:pPr>
                      <a:r>
                        <a:rPr lang="ar-KW" sz="1800" dirty="0">
                          <a:effectLst/>
                        </a:rPr>
                        <a:t> </a:t>
                      </a:r>
                      <a:endParaRPr lang="en-US" sz="1800" dirty="0">
                        <a:effectLst/>
                        <a:latin typeface="Calibri"/>
                        <a:ea typeface="Calibri"/>
                        <a:cs typeface="Times New Roman"/>
                      </a:endParaRPr>
                    </a:p>
                  </a:txBody>
                  <a:tcPr marL="68580" marR="68580" marT="0" marB="0"/>
                </a:tc>
                <a:tc rowSpan="2">
                  <a:txBody>
                    <a:bodyPr/>
                    <a:lstStyle/>
                    <a:p>
                      <a:pPr marL="0" marR="0" algn="ctr" rtl="1">
                        <a:lnSpc>
                          <a:spcPct val="115000"/>
                        </a:lnSpc>
                        <a:spcBef>
                          <a:spcPts val="0"/>
                        </a:spcBef>
                        <a:spcAft>
                          <a:spcPts val="0"/>
                        </a:spcAft>
                        <a:tabLst>
                          <a:tab pos="3409950" algn="l"/>
                        </a:tabLst>
                      </a:pPr>
                      <a:endParaRPr lang="en-US" sz="1800" kern="1200" dirty="0">
                        <a:solidFill>
                          <a:schemeClr val="tx2"/>
                        </a:solidFill>
                        <a:latin typeface="Calibri" pitchFamily="34" charset="0"/>
                        <a:ea typeface="+mn-ea"/>
                        <a:cs typeface="+mn-cs"/>
                      </a:endParaRPr>
                    </a:p>
                    <a:p>
                      <a:pPr marL="0" marR="0" algn="justLow" rtl="1">
                        <a:lnSpc>
                          <a:spcPct val="115000"/>
                        </a:lnSpc>
                        <a:spcBef>
                          <a:spcPts val="0"/>
                        </a:spcBef>
                        <a:spcAft>
                          <a:spcPts val="0"/>
                        </a:spcAft>
                        <a:tabLst>
                          <a:tab pos="3409950" algn="l"/>
                        </a:tabLst>
                      </a:pPr>
                      <a:r>
                        <a:rPr lang="ar-KW" sz="1800" kern="1200" dirty="0">
                          <a:solidFill>
                            <a:schemeClr val="tx2"/>
                          </a:solidFill>
                          <a:latin typeface="Calibri" pitchFamily="34" charset="0"/>
                          <a:ea typeface="+mn-ea"/>
                          <a:cs typeface="+mn-cs"/>
                        </a:rPr>
                        <a:t>رسوم التقديم لتنفيذ عمليات </a:t>
                      </a:r>
                      <a:r>
                        <a:rPr lang="ar-KW" sz="1800" kern="1200" dirty="0" smtClean="0">
                          <a:solidFill>
                            <a:schemeClr val="tx2"/>
                          </a:solidFill>
                          <a:latin typeface="Calibri" pitchFamily="34" charset="0"/>
                          <a:ea typeface="+mn-ea"/>
                          <a:cs typeface="+mn-cs"/>
                        </a:rPr>
                        <a:t> </a:t>
                      </a:r>
                      <a:r>
                        <a:rPr lang="ar-KW" sz="1800" kern="1200" noProof="0" dirty="0" smtClean="0">
                          <a:solidFill>
                            <a:schemeClr val="tx2"/>
                          </a:solidFill>
                          <a:latin typeface="Calibri" pitchFamily="34" charset="0"/>
                          <a:ea typeface="+mn-ea"/>
                          <a:cs typeface="+mn-cs"/>
                        </a:rPr>
                        <a:t>الاندماج</a:t>
                      </a:r>
                      <a:r>
                        <a:rPr kumimoji="0" lang="ar-KW" sz="1800" b="1" i="0" u="none" strike="noStrike" kern="1200" cap="none" spc="0" normalizeH="0" baseline="0" noProof="0" dirty="0" smtClean="0">
                          <a:ln>
                            <a:noFill/>
                          </a:ln>
                          <a:solidFill>
                            <a:srgbClr val="FF0000"/>
                          </a:solidFill>
                          <a:effectLst/>
                          <a:uLnTx/>
                          <a:uFillTx/>
                          <a:latin typeface="Calibri" pitchFamily="34" charset="0"/>
                          <a:ea typeface="+mn-ea"/>
                          <a:cs typeface="+mn-cs"/>
                        </a:rPr>
                        <a:t> </a:t>
                      </a:r>
                      <a:r>
                        <a:rPr lang="ar-KW" sz="1800" kern="1200" dirty="0" smtClean="0">
                          <a:solidFill>
                            <a:schemeClr val="tx2"/>
                          </a:solidFill>
                          <a:latin typeface="Calibri" pitchFamily="34" charset="0"/>
                          <a:ea typeface="+mn-ea"/>
                          <a:cs typeface="+mn-cs"/>
                        </a:rPr>
                        <a:t>للشركات </a:t>
                      </a:r>
                      <a:r>
                        <a:rPr lang="ar-KW" sz="1800" kern="1200" dirty="0">
                          <a:solidFill>
                            <a:schemeClr val="tx2"/>
                          </a:solidFill>
                          <a:latin typeface="Calibri" pitchFamily="34" charset="0"/>
                          <a:ea typeface="+mn-ea"/>
                          <a:cs typeface="+mn-cs"/>
                        </a:rPr>
                        <a:t>المرخص لها من قبل الهيئة</a:t>
                      </a:r>
                      <a:endParaRPr lang="en-US" sz="1800" kern="1200" dirty="0">
                        <a:solidFill>
                          <a:schemeClr val="tx2"/>
                        </a:solidFill>
                        <a:latin typeface="Calibri" pitchFamily="34" charset="0"/>
                        <a:ea typeface="+mn-ea"/>
                        <a:cs typeface="+mn-cs"/>
                      </a:endParaRPr>
                    </a:p>
                  </a:txBody>
                  <a:tcPr marL="68580" marR="68580" marT="0" marB="0"/>
                </a:tc>
                <a:tc>
                  <a:txBody>
                    <a:bodyPr/>
                    <a:lstStyle/>
                    <a:p>
                      <a:pPr marL="0" marR="0" algn="justLow" defTabSz="914400" rtl="1" eaLnBrk="1" latinLnBrk="0" hangingPunct="1">
                        <a:lnSpc>
                          <a:spcPct val="115000"/>
                        </a:lnSpc>
                        <a:spcBef>
                          <a:spcPts val="0"/>
                        </a:spcBef>
                        <a:spcAft>
                          <a:spcPts val="0"/>
                        </a:spcAft>
                        <a:tabLst>
                          <a:tab pos="3409950" algn="l"/>
                        </a:tabLst>
                      </a:pPr>
                      <a:r>
                        <a:rPr lang="en-US" sz="1800" kern="1200" dirty="0">
                          <a:solidFill>
                            <a:schemeClr val="tx2"/>
                          </a:solidFill>
                          <a:latin typeface="Calibri" pitchFamily="34" charset="0"/>
                          <a:ea typeface="+mn-ea"/>
                          <a:cs typeface="+mn-cs"/>
                        </a:rPr>
                        <a:t>10,000 </a:t>
                      </a:r>
                      <a:r>
                        <a:rPr lang="ar-KW" sz="1800" kern="1200" dirty="0">
                          <a:solidFill>
                            <a:schemeClr val="tx2"/>
                          </a:solidFill>
                          <a:latin typeface="Calibri" pitchFamily="34" charset="0"/>
                          <a:ea typeface="+mn-ea"/>
                          <a:cs typeface="+mn-cs"/>
                        </a:rPr>
                        <a:t> دينار</a:t>
                      </a:r>
                      <a:endParaRPr lang="en-US" sz="1800" kern="1200" dirty="0">
                        <a:solidFill>
                          <a:schemeClr val="tx2"/>
                        </a:solidFill>
                        <a:latin typeface="Calibri" pitchFamily="34" charset="0"/>
                        <a:ea typeface="+mn-ea"/>
                        <a:cs typeface="+mn-cs"/>
                      </a:endParaRPr>
                    </a:p>
                  </a:txBody>
                  <a:tcPr marL="68580" marR="68580" marT="0" marB="0" anchor="ctr"/>
                </a:tc>
                <a:tc>
                  <a:txBody>
                    <a:bodyPr/>
                    <a:lstStyle/>
                    <a:p>
                      <a:pPr marL="0" marR="0" algn="justLow" defTabSz="914400" rtl="1" eaLnBrk="1" latinLnBrk="0" hangingPunct="1">
                        <a:lnSpc>
                          <a:spcPct val="115000"/>
                        </a:lnSpc>
                        <a:spcBef>
                          <a:spcPts val="0"/>
                        </a:spcBef>
                        <a:spcAft>
                          <a:spcPts val="0"/>
                        </a:spcAft>
                        <a:tabLst>
                          <a:tab pos="3409950" algn="l"/>
                        </a:tabLst>
                      </a:pPr>
                      <a:r>
                        <a:rPr lang="ar-KW" sz="1800" kern="1200" dirty="0">
                          <a:solidFill>
                            <a:schemeClr val="tx2"/>
                          </a:solidFill>
                          <a:latin typeface="Calibri" pitchFamily="34" charset="0"/>
                          <a:ea typeface="+mn-ea"/>
                          <a:cs typeface="+mn-cs"/>
                        </a:rPr>
                        <a:t>تدفع عند تسليم مشروع عقد </a:t>
                      </a:r>
                      <a:r>
                        <a:rPr lang="ar-KW" sz="1800" kern="1200" noProof="0" dirty="0" smtClean="0">
                          <a:solidFill>
                            <a:schemeClr val="tx2"/>
                          </a:solidFill>
                          <a:latin typeface="Calibri" pitchFamily="34" charset="0"/>
                          <a:ea typeface="+mn-ea"/>
                          <a:cs typeface="+mn-cs"/>
                        </a:rPr>
                        <a:t>الاندماج</a:t>
                      </a:r>
                      <a:r>
                        <a:rPr lang="ar-KW" sz="1800" kern="1200" dirty="0" smtClean="0">
                          <a:solidFill>
                            <a:schemeClr val="tx2"/>
                          </a:solidFill>
                          <a:latin typeface="Calibri" pitchFamily="34" charset="0"/>
                          <a:ea typeface="+mn-ea"/>
                          <a:cs typeface="+mn-cs"/>
                        </a:rPr>
                        <a:t> </a:t>
                      </a:r>
                      <a:r>
                        <a:rPr lang="ar-KW" sz="1800" kern="1200" dirty="0">
                          <a:solidFill>
                            <a:schemeClr val="tx2"/>
                          </a:solidFill>
                          <a:latin typeface="Calibri" pitchFamily="34" charset="0"/>
                          <a:ea typeface="+mn-ea"/>
                          <a:cs typeface="+mn-cs"/>
                        </a:rPr>
                        <a:t>إلى الهيئة </a:t>
                      </a:r>
                      <a:endParaRPr lang="en-US" sz="1800" kern="1200" dirty="0">
                        <a:solidFill>
                          <a:schemeClr val="tx2"/>
                        </a:solidFill>
                        <a:latin typeface="Calibri" pitchFamily="34" charset="0"/>
                        <a:ea typeface="+mn-ea"/>
                        <a:cs typeface="+mn-cs"/>
                      </a:endParaRPr>
                    </a:p>
                  </a:txBody>
                  <a:tcPr marL="68580" marR="68580" marT="0" marB="0" anchor="ctr"/>
                </a:tc>
              </a:tr>
              <a:tr h="741522">
                <a:tc vMerge="1">
                  <a:txBody>
                    <a:bodyPr/>
                    <a:lstStyle/>
                    <a:p>
                      <a:endParaRPr lang="en-US"/>
                    </a:p>
                  </a:txBody>
                  <a:tcPr/>
                </a:tc>
                <a:tc vMerge="1">
                  <a:txBody>
                    <a:bodyPr/>
                    <a:lstStyle/>
                    <a:p>
                      <a:endParaRPr lang="en-US"/>
                    </a:p>
                  </a:txBody>
                  <a:tcPr/>
                </a:tc>
                <a:tc>
                  <a:txBody>
                    <a:bodyPr/>
                    <a:lstStyle/>
                    <a:p>
                      <a:pPr marL="0" marR="0" algn="justLow" defTabSz="914400" rtl="1" eaLnBrk="1" latinLnBrk="0" hangingPunct="1">
                        <a:lnSpc>
                          <a:spcPct val="115000"/>
                        </a:lnSpc>
                        <a:spcBef>
                          <a:spcPts val="0"/>
                        </a:spcBef>
                        <a:spcAft>
                          <a:spcPts val="0"/>
                        </a:spcAft>
                        <a:tabLst>
                          <a:tab pos="3409950" algn="l"/>
                        </a:tabLst>
                      </a:pPr>
                      <a:r>
                        <a:rPr lang="en-US" sz="1800" kern="1200" dirty="0">
                          <a:solidFill>
                            <a:schemeClr val="tx2"/>
                          </a:solidFill>
                          <a:latin typeface="Calibri" pitchFamily="34" charset="0"/>
                          <a:ea typeface="+mn-ea"/>
                          <a:cs typeface="+mn-cs"/>
                        </a:rPr>
                        <a:t>  10,000 </a:t>
                      </a:r>
                      <a:r>
                        <a:rPr lang="ar-KW" sz="1800" kern="1200" dirty="0">
                          <a:solidFill>
                            <a:schemeClr val="tx2"/>
                          </a:solidFill>
                          <a:latin typeface="Calibri" pitchFamily="34" charset="0"/>
                          <a:ea typeface="+mn-ea"/>
                          <a:cs typeface="+mn-cs"/>
                        </a:rPr>
                        <a:t>دينار</a:t>
                      </a:r>
                      <a:endParaRPr lang="en-US" sz="1800" kern="1200" dirty="0">
                        <a:solidFill>
                          <a:schemeClr val="tx2"/>
                        </a:solidFill>
                        <a:latin typeface="Calibri" pitchFamily="34" charset="0"/>
                        <a:ea typeface="+mn-ea"/>
                        <a:cs typeface="+mn-cs"/>
                      </a:endParaRPr>
                    </a:p>
                  </a:txBody>
                  <a:tcPr marL="68580" marR="68580" marT="0" marB="0" anchor="ctr"/>
                </a:tc>
                <a:tc>
                  <a:txBody>
                    <a:bodyPr/>
                    <a:lstStyle/>
                    <a:p>
                      <a:pPr marL="0" marR="0" algn="justLow" defTabSz="914400" rtl="1" eaLnBrk="1" latinLnBrk="0" hangingPunct="1">
                        <a:lnSpc>
                          <a:spcPct val="115000"/>
                        </a:lnSpc>
                        <a:spcBef>
                          <a:spcPts val="0"/>
                        </a:spcBef>
                        <a:spcAft>
                          <a:spcPts val="0"/>
                        </a:spcAft>
                        <a:tabLst>
                          <a:tab pos="3409950" algn="l"/>
                        </a:tabLst>
                      </a:pPr>
                      <a:r>
                        <a:rPr lang="ar-KW" sz="1800" kern="1200" dirty="0">
                          <a:solidFill>
                            <a:schemeClr val="tx2"/>
                          </a:solidFill>
                          <a:latin typeface="Calibri" pitchFamily="34" charset="0"/>
                          <a:ea typeface="+mn-ea"/>
                          <a:cs typeface="+mn-cs"/>
                        </a:rPr>
                        <a:t>بعد صدور قرار وزارة التجارة والصناعة بحل الشركة </a:t>
                      </a:r>
                      <a:endParaRPr lang="en-US" sz="1800" kern="1200" dirty="0">
                        <a:solidFill>
                          <a:schemeClr val="tx2"/>
                        </a:solidFill>
                        <a:latin typeface="Calibri" pitchFamily="34" charset="0"/>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3333721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0" indent="0" algn="just" rtl="1">
              <a:buNone/>
            </a:pPr>
            <a:r>
              <a:rPr lang="ar-KW" sz="3400" b="1" dirty="0" smtClean="0">
                <a:solidFill>
                  <a:srgbClr val="FF0000"/>
                </a:solidFill>
                <a:latin typeface="Calibri" pitchFamily="34" charset="0"/>
              </a:rPr>
              <a:t>موافقة </a:t>
            </a:r>
            <a:r>
              <a:rPr lang="ar-KW" sz="3400" b="1" dirty="0">
                <a:solidFill>
                  <a:srgbClr val="FF0000"/>
                </a:solidFill>
                <a:latin typeface="Calibri" pitchFamily="34" charset="0"/>
              </a:rPr>
              <a:t>الهيئة على </a:t>
            </a:r>
            <a:r>
              <a:rPr lang="ar-KW" sz="3400" b="1" dirty="0" smtClean="0">
                <a:solidFill>
                  <a:srgbClr val="FF0000"/>
                </a:solidFill>
                <a:latin typeface="Calibri" pitchFamily="34" charset="0"/>
              </a:rPr>
              <a:t>النشر:</a:t>
            </a:r>
            <a:endParaRPr lang="en-US" sz="3400" b="1" dirty="0">
              <a:solidFill>
                <a:srgbClr val="FF0000"/>
              </a:solidFill>
              <a:latin typeface="Calibri" pitchFamily="34" charset="0"/>
            </a:endParaRPr>
          </a:p>
          <a:p>
            <a:pPr algn="just" rtl="1"/>
            <a:r>
              <a:rPr lang="ar-KW" dirty="0" smtClean="0">
                <a:solidFill>
                  <a:schemeClr val="tx2"/>
                </a:solidFill>
                <a:latin typeface="Calibri" pitchFamily="34" charset="0"/>
              </a:rPr>
              <a:t>تصدر </a:t>
            </a:r>
            <a:r>
              <a:rPr lang="ar-KW" dirty="0">
                <a:solidFill>
                  <a:schemeClr val="tx2"/>
                </a:solidFill>
                <a:latin typeface="Calibri" pitchFamily="34" charset="0"/>
              </a:rPr>
              <a:t>الهيئة قرارها خلال خمسة عشر يوم عمل من تاريخ استلامها مشروع عقد الاندماج واستيفاء الشركات المندمجة لجميع </a:t>
            </a:r>
            <a:r>
              <a:rPr lang="ar-KW" dirty="0" smtClean="0">
                <a:solidFill>
                  <a:schemeClr val="tx2"/>
                </a:solidFill>
                <a:latin typeface="Calibri" pitchFamily="34" charset="0"/>
              </a:rPr>
              <a:t>البيانات والشروط المطلوبة. </a:t>
            </a:r>
          </a:p>
          <a:p>
            <a:pPr marL="0" lvl="0" indent="0" algn="just" rtl="1">
              <a:buNone/>
            </a:pPr>
            <a:endParaRPr lang="ar-KW" sz="2400" dirty="0" smtClean="0">
              <a:solidFill>
                <a:schemeClr val="tx2"/>
              </a:solidFill>
              <a:latin typeface="Calibri" pitchFamily="34" charset="0"/>
            </a:endParaRPr>
          </a:p>
          <a:p>
            <a:pPr algn="just" rtl="1"/>
            <a:r>
              <a:rPr lang="ar-KW" dirty="0" smtClean="0">
                <a:solidFill>
                  <a:schemeClr val="tx2"/>
                </a:solidFill>
                <a:latin typeface="Calibri" pitchFamily="34" charset="0"/>
              </a:rPr>
              <a:t>ويتم </a:t>
            </a:r>
            <a:r>
              <a:rPr lang="ar-KW" dirty="0">
                <a:solidFill>
                  <a:schemeClr val="tx2"/>
                </a:solidFill>
                <a:latin typeface="Calibri" pitchFamily="34" charset="0"/>
              </a:rPr>
              <a:t>الإفصاح عن موافقة الهيئة من قبل الشركات المندمجة، وذلك من </a:t>
            </a:r>
            <a:r>
              <a:rPr lang="ar-KW" dirty="0" smtClean="0">
                <a:solidFill>
                  <a:schemeClr val="tx2"/>
                </a:solidFill>
                <a:latin typeface="Calibri" pitchFamily="34" charset="0"/>
              </a:rPr>
              <a:t>خلال </a:t>
            </a:r>
            <a:r>
              <a:rPr lang="ar-KW" b="1" u="sng" dirty="0" smtClean="0">
                <a:solidFill>
                  <a:schemeClr val="tx2"/>
                </a:solidFill>
                <a:latin typeface="Calibri" pitchFamily="34" charset="0"/>
              </a:rPr>
              <a:t>آلية </a:t>
            </a:r>
            <a:r>
              <a:rPr lang="ar-KW" b="1" u="sng" dirty="0">
                <a:solidFill>
                  <a:schemeClr val="tx2"/>
                </a:solidFill>
                <a:latin typeface="Calibri" pitchFamily="34" charset="0"/>
              </a:rPr>
              <a:t>الإعلان</a:t>
            </a:r>
            <a:r>
              <a:rPr lang="ar-KW" dirty="0">
                <a:solidFill>
                  <a:schemeClr val="tx2"/>
                </a:solidFill>
                <a:latin typeface="Calibri" pitchFamily="34" charset="0"/>
              </a:rPr>
              <a:t> المشار إليها في </a:t>
            </a:r>
            <a:r>
              <a:rPr lang="ar-KW" dirty="0" smtClean="0">
                <a:solidFill>
                  <a:schemeClr val="tx2"/>
                </a:solidFill>
                <a:latin typeface="Calibri" pitchFamily="34" charset="0"/>
              </a:rPr>
              <a:t>التعليمات</a:t>
            </a:r>
            <a:r>
              <a:rPr lang="ar-KW" dirty="0">
                <a:solidFill>
                  <a:schemeClr val="tx2"/>
                </a:solidFill>
                <a:latin typeface="Calibri" pitchFamily="34" charset="0"/>
              </a:rPr>
              <a:t>.</a:t>
            </a:r>
            <a:endParaRPr lang="en-US" dirty="0">
              <a:solidFill>
                <a:schemeClr val="tx2"/>
              </a:solidFill>
              <a:latin typeface="Calibri" pitchFamily="34" charset="0"/>
            </a:endParaRPr>
          </a:p>
          <a:p>
            <a:pPr marL="0" lvl="0" indent="0" algn="just" rtl="1">
              <a:buNone/>
            </a:pPr>
            <a:endParaRPr lang="ar-KW" sz="2600" dirty="0">
              <a:solidFill>
                <a:schemeClr val="tx2"/>
              </a:solidFill>
              <a:latin typeface="Calibri" pitchFamily="34" charset="0"/>
            </a:endParaRPr>
          </a:p>
          <a:p>
            <a:pPr marL="0" indent="0" algn="r" rtl="1">
              <a:buNone/>
            </a:pPr>
            <a:endParaRPr lang="ar-KW" sz="2600" dirty="0">
              <a:solidFill>
                <a:schemeClr val="tx2"/>
              </a:solidFill>
              <a:latin typeface="Calibri" pitchFamily="34" charset="0"/>
            </a:endParaRPr>
          </a:p>
          <a:p>
            <a:pPr marL="0" indent="0" algn="r" rtl="1">
              <a:buNone/>
            </a:pPr>
            <a:r>
              <a:rPr lang="ar-KW" sz="2600" dirty="0" smtClean="0">
                <a:solidFill>
                  <a:schemeClr val="tx2"/>
                </a:solidFill>
                <a:latin typeface="Calibri" pitchFamily="34" charset="0"/>
              </a:rPr>
              <a:t> </a:t>
            </a:r>
            <a:endParaRPr lang="ar-KW" sz="2600" dirty="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16</a:t>
            </a:fld>
            <a:endParaRPr lang="en-GB" dirty="0">
              <a:solidFill>
                <a:prstClr val="black">
                  <a:tint val="75000"/>
                </a:prstClr>
              </a:solidFill>
            </a:endParaRPr>
          </a:p>
        </p:txBody>
      </p:sp>
    </p:spTree>
    <p:extLst>
      <p:ext uri="{BB962C8B-B14F-4D97-AF65-F5344CB8AC3E}">
        <p14:creationId xmlns:p14="http://schemas.microsoft.com/office/powerpoint/2010/main" val="2607366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rgbClr val="FF0000"/>
                </a:solidFill>
              </a:rPr>
              <a:t>آلية الإعلان الخاصة الاندماج</a:t>
            </a:r>
            <a:r>
              <a:rPr lang="ar-KW" sz="1600" dirty="0" smtClean="0">
                <a:solidFill>
                  <a:srgbClr val="FF0000"/>
                </a:solidFill>
                <a:latin typeface="Calibri" pitchFamily="34" charset="0"/>
                <a:ea typeface="+mn-ea"/>
                <a:cs typeface="Arial"/>
              </a:rPr>
              <a:t> </a:t>
            </a:r>
            <a:r>
              <a:rPr lang="ar-KW" sz="3200" b="1"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419100" y="1268760"/>
            <a:ext cx="8229600" cy="4525963"/>
          </a:xfrm>
        </p:spPr>
        <p:txBody>
          <a:bodyPr>
            <a:noAutofit/>
          </a:bodyPr>
          <a:lstStyle/>
          <a:p>
            <a:pPr marL="0" lvl="0" indent="0" algn="just" rtl="1">
              <a:buNone/>
            </a:pPr>
            <a:endParaRPr lang="ar-KW" sz="200" b="1" dirty="0" smtClean="0">
              <a:solidFill>
                <a:schemeClr val="tx2"/>
              </a:solidFill>
            </a:endParaRPr>
          </a:p>
          <a:p>
            <a:pPr marL="0" indent="0" algn="just" rtl="1">
              <a:buNone/>
            </a:pPr>
            <a:r>
              <a:rPr lang="ar-KW" sz="2000" dirty="0" smtClean="0">
                <a:solidFill>
                  <a:schemeClr val="tx2"/>
                </a:solidFill>
                <a:latin typeface="Calibri" pitchFamily="34" charset="0"/>
              </a:rPr>
              <a:t>مع </a:t>
            </a:r>
            <a:r>
              <a:rPr lang="ar-KW" sz="2000" dirty="0">
                <a:solidFill>
                  <a:schemeClr val="tx2"/>
                </a:solidFill>
                <a:latin typeface="Calibri" pitchFamily="34" charset="0"/>
              </a:rPr>
              <a:t>عدم الإخلال بأحكام المادة (289) من المرسوم بقانون رقم (25) لسنة 2012 بإصدار قانون الشركات، تلتـزم الشركات الداخلة في عملية الاندماج بالإعلان عن اندماجها بحسب الحالات </a:t>
            </a:r>
            <a:r>
              <a:rPr lang="ar-KW" sz="2000" dirty="0" smtClean="0">
                <a:solidFill>
                  <a:schemeClr val="tx2"/>
                </a:solidFill>
                <a:latin typeface="Calibri" pitchFamily="34" charset="0"/>
              </a:rPr>
              <a:t>التالية: </a:t>
            </a:r>
          </a:p>
          <a:p>
            <a:pPr marL="0" indent="0" algn="just" rtl="1">
              <a:buNone/>
            </a:pPr>
            <a:endParaRPr lang="ar-KW" sz="22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17</a:t>
            </a:fld>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788800775"/>
              </p:ext>
            </p:extLst>
          </p:nvPr>
        </p:nvGraphicFramePr>
        <p:xfrm>
          <a:off x="341490" y="2060848"/>
          <a:ext cx="8478982" cy="4122736"/>
        </p:xfrm>
        <a:graphic>
          <a:graphicData uri="http://schemas.openxmlformats.org/drawingml/2006/table">
            <a:tbl>
              <a:tblPr rtl="1" firstRow="1" firstCol="1" bandRow="1">
                <a:tableStyleId>{5C22544A-7EE6-4342-B048-85BDC9FD1C3A}</a:tableStyleId>
              </a:tblPr>
              <a:tblGrid>
                <a:gridCol w="277708"/>
                <a:gridCol w="2795328"/>
                <a:gridCol w="5405946"/>
              </a:tblGrid>
              <a:tr h="297286">
                <a:tc>
                  <a:txBody>
                    <a:bodyPr/>
                    <a:lstStyle/>
                    <a:p>
                      <a:pPr marL="0" marR="0" algn="ctr" rtl="1">
                        <a:lnSpc>
                          <a:spcPct val="115000"/>
                        </a:lnSpc>
                        <a:spcBef>
                          <a:spcPts val="0"/>
                        </a:spcBef>
                        <a:spcAft>
                          <a:spcPts val="0"/>
                        </a:spcAft>
                        <a:tabLst>
                          <a:tab pos="3409950" algn="l"/>
                        </a:tabLst>
                      </a:pPr>
                      <a:r>
                        <a:rPr lang="ar-KW" sz="1800" dirty="0">
                          <a:effectLst/>
                        </a:rPr>
                        <a:t>م</a:t>
                      </a:r>
                      <a:endParaRPr lang="en-US" sz="1800" dirty="0">
                        <a:effectLst/>
                        <a:latin typeface="Calibri"/>
                        <a:ea typeface="Calibri"/>
                        <a:cs typeface="Times New Roman"/>
                      </a:endParaRPr>
                    </a:p>
                  </a:txBody>
                  <a:tcPr marL="68580" marR="68580" marT="0" marB="0"/>
                </a:tc>
                <a:tc>
                  <a:txBody>
                    <a:bodyPr/>
                    <a:lstStyle/>
                    <a:p>
                      <a:pPr marL="0" marR="0" algn="ctr" rtl="1">
                        <a:lnSpc>
                          <a:spcPct val="115000"/>
                        </a:lnSpc>
                        <a:spcBef>
                          <a:spcPts val="0"/>
                        </a:spcBef>
                        <a:spcAft>
                          <a:spcPts val="0"/>
                        </a:spcAft>
                        <a:tabLst>
                          <a:tab pos="3409950" algn="l"/>
                        </a:tabLst>
                      </a:pPr>
                      <a:r>
                        <a:rPr lang="ar-KW" sz="1800" dirty="0" smtClean="0">
                          <a:effectLst/>
                        </a:rPr>
                        <a:t>الحالات</a:t>
                      </a:r>
                      <a:endParaRPr lang="en-US" sz="1800" dirty="0">
                        <a:effectLst/>
                        <a:latin typeface="Calibri"/>
                        <a:ea typeface="Calibri"/>
                        <a:cs typeface="Times New Roman"/>
                      </a:endParaRPr>
                    </a:p>
                  </a:txBody>
                  <a:tcPr marL="68580" marR="68580" marT="0" marB="0" anchor="ctr"/>
                </a:tc>
                <a:tc>
                  <a:txBody>
                    <a:bodyPr/>
                    <a:lstStyle/>
                    <a:p>
                      <a:pPr marL="0" marR="0" algn="ctr" rtl="1">
                        <a:lnSpc>
                          <a:spcPct val="115000"/>
                        </a:lnSpc>
                        <a:spcBef>
                          <a:spcPts val="0"/>
                        </a:spcBef>
                        <a:spcAft>
                          <a:spcPts val="0"/>
                        </a:spcAft>
                        <a:tabLst>
                          <a:tab pos="3409950" algn="l"/>
                        </a:tabLst>
                      </a:pPr>
                      <a:r>
                        <a:rPr lang="ar-KW" sz="1800" dirty="0" smtClean="0">
                          <a:effectLst/>
                        </a:rPr>
                        <a:t>آلية الإعلان</a:t>
                      </a:r>
                      <a:endParaRPr lang="en-US" sz="1800" dirty="0">
                        <a:effectLst/>
                        <a:latin typeface="Calibri"/>
                        <a:ea typeface="Calibri"/>
                        <a:cs typeface="Times New Roman"/>
                      </a:endParaRPr>
                    </a:p>
                  </a:txBody>
                  <a:tcPr marL="68580" marR="68580" marT="0" marB="0" anchor="ctr"/>
                </a:tc>
              </a:tr>
              <a:tr h="1169994">
                <a:tc>
                  <a:txBody>
                    <a:bodyPr/>
                    <a:lstStyle/>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1</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latin typeface="Calibri"/>
                        <a:ea typeface="Calibri"/>
                        <a:cs typeface="Times New Roman"/>
                      </a:endParaRPr>
                    </a:p>
                  </a:txBody>
                  <a:tcPr marL="68580" marR="68580" marT="0" marB="0"/>
                </a:tc>
                <a:tc>
                  <a:txBody>
                    <a:bodyPr/>
                    <a:lstStyle/>
                    <a:p>
                      <a:pPr marL="0" marR="0" algn="justLow" rtl="1">
                        <a:lnSpc>
                          <a:spcPct val="115000"/>
                        </a:lnSpc>
                        <a:spcBef>
                          <a:spcPts val="0"/>
                        </a:spcBef>
                        <a:spcAft>
                          <a:spcPts val="0"/>
                        </a:spcAft>
                        <a:tabLst>
                          <a:tab pos="3409950" algn="l"/>
                        </a:tabLst>
                      </a:pPr>
                      <a:endParaRPr lang="ar-KW" sz="1800" kern="1200" dirty="0" smtClean="0">
                        <a:solidFill>
                          <a:schemeClr val="tx2"/>
                        </a:solidFill>
                        <a:latin typeface="Calibri" pitchFamily="34" charset="0"/>
                        <a:ea typeface="+mn-ea"/>
                        <a:cs typeface="+mn-cs"/>
                      </a:endParaRPr>
                    </a:p>
                    <a:p>
                      <a:pPr marL="0" marR="0" algn="justLow" rtl="1">
                        <a:lnSpc>
                          <a:spcPct val="115000"/>
                        </a:lnSpc>
                        <a:spcBef>
                          <a:spcPts val="0"/>
                        </a:spcBef>
                        <a:spcAft>
                          <a:spcPts val="0"/>
                        </a:spcAft>
                        <a:tabLst>
                          <a:tab pos="3409950" algn="l"/>
                        </a:tabLst>
                      </a:pPr>
                      <a:r>
                        <a:rPr lang="ar-KW" sz="1800" kern="1200" dirty="0" smtClean="0">
                          <a:solidFill>
                            <a:schemeClr val="tx2"/>
                          </a:solidFill>
                          <a:latin typeface="Calibri" pitchFamily="34" charset="0"/>
                          <a:ea typeface="+mn-ea"/>
                          <a:cs typeface="+mn-cs"/>
                        </a:rPr>
                        <a:t>إحدى الشركات المندمجة أو الدامجة </a:t>
                      </a:r>
                      <a:r>
                        <a:rPr lang="ar-KW" sz="1800" u="sng" kern="1200" dirty="0" smtClean="0">
                          <a:solidFill>
                            <a:schemeClr val="tx2"/>
                          </a:solidFill>
                          <a:latin typeface="Calibri" pitchFamily="34" charset="0"/>
                          <a:ea typeface="+mn-ea"/>
                          <a:cs typeface="+mn-cs"/>
                        </a:rPr>
                        <a:t>مدرجة في بورصة الأوراق المالية</a:t>
                      </a:r>
                      <a:endParaRPr lang="en-US" sz="1800" u="sng" kern="1200" dirty="0">
                        <a:solidFill>
                          <a:schemeClr val="tx2"/>
                        </a:solidFill>
                        <a:latin typeface="Calibri" pitchFamily="34" charset="0"/>
                        <a:ea typeface="+mn-ea"/>
                        <a:cs typeface="+mn-cs"/>
                      </a:endParaRPr>
                    </a:p>
                  </a:txBody>
                  <a:tcPr marL="68580" marR="68580" marT="0" marB="0"/>
                </a:tc>
                <a:tc>
                  <a:txBody>
                    <a:bodyPr/>
                    <a:lstStyle/>
                    <a:p>
                      <a:pPr marL="285750" lvl="0" indent="-285750" algn="just" rtl="1">
                        <a:buFont typeface="Arial" pitchFamily="34" charset="0"/>
                        <a:buChar char="•"/>
                      </a:pPr>
                      <a:r>
                        <a:rPr lang="ar-KW" sz="1800" u="sng" kern="1200" dirty="0" smtClean="0">
                          <a:solidFill>
                            <a:schemeClr val="tx2"/>
                          </a:solidFill>
                          <a:latin typeface="Calibri" pitchFamily="34" charset="0"/>
                          <a:ea typeface="+mn-ea"/>
                          <a:cs typeface="+mn-cs"/>
                        </a:rPr>
                        <a:t>الموقع الإلكتروني الخاص ببورصة الأوراق المالية.</a:t>
                      </a:r>
                      <a:endParaRPr lang="en-US" sz="1800" u="sng" kern="1200" dirty="0" smtClean="0">
                        <a:solidFill>
                          <a:schemeClr val="tx2"/>
                        </a:solidFill>
                        <a:latin typeface="Calibri" pitchFamily="34" charset="0"/>
                        <a:ea typeface="+mn-ea"/>
                        <a:cs typeface="+mn-cs"/>
                      </a:endParaRPr>
                    </a:p>
                    <a:p>
                      <a:pPr marL="285750" lvl="0" indent="-285750" algn="just" rtl="1">
                        <a:buFont typeface="Arial" pitchFamily="34" charset="0"/>
                        <a:buChar char="•"/>
                      </a:pPr>
                      <a:r>
                        <a:rPr lang="ar-KW" sz="1800" kern="1200" dirty="0" smtClean="0">
                          <a:solidFill>
                            <a:schemeClr val="tx2"/>
                          </a:solidFill>
                          <a:latin typeface="Calibri" pitchFamily="34" charset="0"/>
                          <a:ea typeface="+mn-ea"/>
                          <a:cs typeface="+mn-cs"/>
                        </a:rPr>
                        <a:t>الموقع الإلكتروني الخاص بشركة أو بالشركات المندمجة أو الشركات الدامجة.</a:t>
                      </a:r>
                      <a:endParaRPr lang="en-US" sz="1800" kern="1200" dirty="0" smtClean="0">
                        <a:solidFill>
                          <a:schemeClr val="tx2"/>
                        </a:solidFill>
                        <a:latin typeface="Calibri" pitchFamily="34" charset="0"/>
                        <a:ea typeface="+mn-ea"/>
                        <a:cs typeface="+mn-cs"/>
                      </a:endParaRPr>
                    </a:p>
                    <a:p>
                      <a:pPr marL="285750" lvl="0" indent="-285750" algn="just" rtl="1">
                        <a:buFont typeface="Arial" pitchFamily="34" charset="0"/>
                        <a:buChar char="•"/>
                      </a:pPr>
                      <a:r>
                        <a:rPr lang="ar-KW" sz="1800" kern="1200" dirty="0" smtClean="0">
                          <a:solidFill>
                            <a:schemeClr val="tx2"/>
                          </a:solidFill>
                          <a:latin typeface="Calibri" pitchFamily="34" charset="0"/>
                          <a:ea typeface="+mn-ea"/>
                          <a:cs typeface="+mn-cs"/>
                        </a:rPr>
                        <a:t>صحيفتين يوميتين على الأقل.</a:t>
                      </a:r>
                      <a:endParaRPr lang="en-US" sz="1800" kern="1200" dirty="0">
                        <a:solidFill>
                          <a:schemeClr val="tx2"/>
                        </a:solidFill>
                        <a:latin typeface="Calibri" pitchFamily="34" charset="0"/>
                        <a:ea typeface="+mn-ea"/>
                        <a:cs typeface="+mn-cs"/>
                      </a:endParaRPr>
                    </a:p>
                  </a:txBody>
                  <a:tcPr marL="68580" marR="68580" marT="0" marB="0" anchor="ctr"/>
                </a:tc>
              </a:tr>
              <a:tr h="1169994">
                <a:tc>
                  <a:txBody>
                    <a:bodyPr/>
                    <a:lstStyle/>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smtClean="0">
                          <a:effectLst/>
                        </a:rPr>
                        <a:t>2</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latin typeface="Calibri"/>
                        <a:ea typeface="Calibri"/>
                        <a:cs typeface="Times New Roman"/>
                      </a:endParaRPr>
                    </a:p>
                  </a:txBody>
                  <a:tcPr marL="68580" marR="68580" marT="0" marB="0"/>
                </a:tc>
                <a:tc>
                  <a:txBody>
                    <a:bodyPr/>
                    <a:lstStyle/>
                    <a:p>
                      <a:pPr marL="0" marR="0" algn="justLow" rtl="1">
                        <a:lnSpc>
                          <a:spcPct val="115000"/>
                        </a:lnSpc>
                        <a:spcBef>
                          <a:spcPts val="0"/>
                        </a:spcBef>
                        <a:spcAft>
                          <a:spcPts val="0"/>
                        </a:spcAft>
                        <a:tabLst>
                          <a:tab pos="3409950" algn="l"/>
                        </a:tabLst>
                      </a:pPr>
                      <a:endParaRPr lang="ar-KW" sz="1800" kern="1200" dirty="0" smtClean="0">
                        <a:solidFill>
                          <a:schemeClr val="tx2"/>
                        </a:solidFill>
                        <a:latin typeface="Calibri" pitchFamily="34" charset="0"/>
                        <a:ea typeface="+mn-ea"/>
                        <a:cs typeface="+mn-cs"/>
                      </a:endParaRPr>
                    </a:p>
                    <a:p>
                      <a:pPr marL="0" marR="0" algn="justLow" rtl="1">
                        <a:lnSpc>
                          <a:spcPct val="115000"/>
                        </a:lnSpc>
                        <a:spcBef>
                          <a:spcPts val="0"/>
                        </a:spcBef>
                        <a:spcAft>
                          <a:spcPts val="0"/>
                        </a:spcAft>
                        <a:tabLst>
                          <a:tab pos="3409950" algn="l"/>
                        </a:tabLst>
                      </a:pPr>
                      <a:r>
                        <a:rPr lang="ar-KW" sz="1800" kern="1200" dirty="0" smtClean="0">
                          <a:solidFill>
                            <a:schemeClr val="tx2"/>
                          </a:solidFill>
                          <a:latin typeface="Calibri" pitchFamily="34" charset="0"/>
                          <a:ea typeface="+mn-ea"/>
                          <a:cs typeface="+mn-cs"/>
                        </a:rPr>
                        <a:t>إحدى الشركات المندمجة أو الدامجة </a:t>
                      </a:r>
                      <a:r>
                        <a:rPr lang="ar-KW" sz="1800" u="sng" kern="1200" dirty="0" smtClean="0">
                          <a:solidFill>
                            <a:schemeClr val="tx2"/>
                          </a:solidFill>
                          <a:latin typeface="Calibri" pitchFamily="34" charset="0"/>
                          <a:ea typeface="+mn-ea"/>
                          <a:cs typeface="+mn-cs"/>
                        </a:rPr>
                        <a:t>مرخصاً لها </a:t>
                      </a:r>
                      <a:r>
                        <a:rPr lang="ar-KW" sz="1800" kern="1200" dirty="0" smtClean="0">
                          <a:solidFill>
                            <a:schemeClr val="tx2"/>
                          </a:solidFill>
                          <a:latin typeface="Calibri" pitchFamily="34" charset="0"/>
                          <a:ea typeface="+mn-ea"/>
                          <a:cs typeface="+mn-cs"/>
                        </a:rPr>
                        <a:t>من قبل الهيئة</a:t>
                      </a:r>
                      <a:endParaRPr lang="en-US" sz="1800" kern="1200" dirty="0">
                        <a:solidFill>
                          <a:schemeClr val="tx2"/>
                        </a:solidFill>
                        <a:latin typeface="Calibri" pitchFamily="34" charset="0"/>
                        <a:ea typeface="+mn-ea"/>
                        <a:cs typeface="+mn-cs"/>
                      </a:endParaRPr>
                    </a:p>
                  </a:txBody>
                  <a:tcPr marL="68580" marR="68580" marT="0" marB="0"/>
                </a:tc>
                <a:tc>
                  <a:txBody>
                    <a:bodyPr/>
                    <a:lstStyle/>
                    <a:p>
                      <a:pPr marL="285750" lvl="0" indent="-285750" algn="r" rtl="1">
                        <a:buFont typeface="Arial" pitchFamily="34" charset="0"/>
                        <a:buChar char="•"/>
                      </a:pPr>
                      <a:r>
                        <a:rPr lang="ar-KW" sz="1800" u="sng" kern="1200" dirty="0" smtClean="0">
                          <a:solidFill>
                            <a:schemeClr val="tx2"/>
                          </a:solidFill>
                          <a:latin typeface="Calibri" pitchFamily="34" charset="0"/>
                          <a:ea typeface="+mn-ea"/>
                          <a:cs typeface="+mn-cs"/>
                        </a:rPr>
                        <a:t>الموقع الإلكتروني الخاص بهيئة أسواق المال.</a:t>
                      </a:r>
                      <a:endParaRPr lang="en-US" sz="1800" u="sng" kern="1200" dirty="0" smtClean="0">
                        <a:solidFill>
                          <a:schemeClr val="tx2"/>
                        </a:solidFill>
                        <a:latin typeface="Calibri" pitchFamily="34" charset="0"/>
                        <a:ea typeface="+mn-ea"/>
                        <a:cs typeface="+mn-cs"/>
                      </a:endParaRPr>
                    </a:p>
                    <a:p>
                      <a:pPr marL="285750" lvl="0" indent="-285750" algn="just" defTabSz="914400" rtl="1" eaLnBrk="1" latinLnBrk="0" hangingPunct="1">
                        <a:buFont typeface="Arial" pitchFamily="34" charset="0"/>
                        <a:buChar char="•"/>
                      </a:pPr>
                      <a:r>
                        <a:rPr lang="ar-KW" sz="1800" kern="1200" dirty="0" smtClean="0">
                          <a:solidFill>
                            <a:schemeClr val="tx2"/>
                          </a:solidFill>
                          <a:latin typeface="Calibri" pitchFamily="34" charset="0"/>
                          <a:ea typeface="+mn-ea"/>
                          <a:cs typeface="+mn-cs"/>
                        </a:rPr>
                        <a:t>الموقع الإلكتروني الخاص بشركة أو بالشركات المندمجة أو الشركات الدامجة.</a:t>
                      </a:r>
                      <a:endParaRPr lang="en-US" sz="1800" kern="1200" dirty="0" smtClean="0">
                        <a:solidFill>
                          <a:schemeClr val="tx2"/>
                        </a:solidFill>
                        <a:latin typeface="Calibri" pitchFamily="34" charset="0"/>
                        <a:ea typeface="+mn-ea"/>
                        <a:cs typeface="+mn-cs"/>
                      </a:endParaRPr>
                    </a:p>
                    <a:p>
                      <a:pPr marL="285750" lvl="0" indent="-285750" algn="r" rtl="1">
                        <a:buFont typeface="Arial" pitchFamily="34" charset="0"/>
                        <a:buChar char="•"/>
                      </a:pPr>
                      <a:r>
                        <a:rPr lang="ar-KW" sz="1800" kern="1200" dirty="0" smtClean="0">
                          <a:solidFill>
                            <a:schemeClr val="tx2"/>
                          </a:solidFill>
                          <a:latin typeface="Calibri" pitchFamily="34" charset="0"/>
                          <a:ea typeface="+mn-ea"/>
                          <a:cs typeface="+mn-cs"/>
                        </a:rPr>
                        <a:t>صحيفتين يوميتين على الأقل.</a:t>
                      </a:r>
                      <a:endParaRPr lang="en-US" sz="1800" kern="1200" dirty="0">
                        <a:solidFill>
                          <a:schemeClr val="tx2"/>
                        </a:solidFill>
                        <a:latin typeface="Calibri" pitchFamily="34" charset="0"/>
                        <a:ea typeface="+mn-ea"/>
                        <a:cs typeface="+mn-cs"/>
                      </a:endParaRPr>
                    </a:p>
                  </a:txBody>
                  <a:tcPr marL="68580" marR="68580" marT="0" marB="0" anchor="ctr"/>
                </a:tc>
              </a:tr>
              <a:tr h="1467280">
                <a:tc>
                  <a:txBody>
                    <a:bodyPr/>
                    <a:lstStyle/>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endParaRPr>
                    </a:p>
                    <a:p>
                      <a:pPr marL="0" marR="0" algn="ctr" rtl="1">
                        <a:lnSpc>
                          <a:spcPct val="115000"/>
                        </a:lnSpc>
                        <a:spcBef>
                          <a:spcPts val="0"/>
                        </a:spcBef>
                        <a:spcAft>
                          <a:spcPts val="0"/>
                        </a:spcAft>
                        <a:tabLst>
                          <a:tab pos="3409950" algn="l"/>
                        </a:tabLst>
                      </a:pPr>
                      <a:r>
                        <a:rPr lang="ar-KW" sz="1600" dirty="0" smtClean="0">
                          <a:effectLst/>
                        </a:rPr>
                        <a:t>3</a:t>
                      </a:r>
                    </a:p>
                    <a:p>
                      <a:pPr marL="0" marR="0" algn="ctr" rtl="1">
                        <a:lnSpc>
                          <a:spcPct val="115000"/>
                        </a:lnSpc>
                        <a:spcBef>
                          <a:spcPts val="0"/>
                        </a:spcBef>
                        <a:spcAft>
                          <a:spcPts val="0"/>
                        </a:spcAft>
                        <a:tabLst>
                          <a:tab pos="3409950" algn="l"/>
                        </a:tabLst>
                      </a:pPr>
                      <a:endParaRPr lang="en-US" sz="1600" dirty="0">
                        <a:effectLst/>
                      </a:endParaRPr>
                    </a:p>
                    <a:p>
                      <a:pPr marL="0" marR="0" algn="ctr" rtl="1">
                        <a:lnSpc>
                          <a:spcPct val="115000"/>
                        </a:lnSpc>
                        <a:spcBef>
                          <a:spcPts val="0"/>
                        </a:spcBef>
                        <a:spcAft>
                          <a:spcPts val="0"/>
                        </a:spcAft>
                        <a:tabLst>
                          <a:tab pos="3409950" algn="l"/>
                        </a:tabLst>
                      </a:pPr>
                      <a:r>
                        <a:rPr lang="ar-KW" sz="1600" dirty="0">
                          <a:effectLst/>
                        </a:rPr>
                        <a:t> </a:t>
                      </a:r>
                      <a:endParaRPr lang="en-US" sz="1600" dirty="0">
                        <a:effectLst/>
                        <a:latin typeface="Calibri"/>
                        <a:ea typeface="Calibri"/>
                        <a:cs typeface="Times New Roman"/>
                      </a:endParaRPr>
                    </a:p>
                  </a:txBody>
                  <a:tcPr marL="68580" marR="68580" marT="0" marB="0"/>
                </a:tc>
                <a:tc>
                  <a:txBody>
                    <a:bodyPr/>
                    <a:lstStyle/>
                    <a:p>
                      <a:pPr marL="0" marR="0" algn="justLow" rtl="1">
                        <a:lnSpc>
                          <a:spcPct val="115000"/>
                        </a:lnSpc>
                        <a:spcBef>
                          <a:spcPts val="0"/>
                        </a:spcBef>
                        <a:spcAft>
                          <a:spcPts val="0"/>
                        </a:spcAft>
                        <a:tabLst>
                          <a:tab pos="3409950" algn="l"/>
                        </a:tabLst>
                      </a:pPr>
                      <a:endParaRPr lang="ar-KW" sz="1800" kern="1200" dirty="0" smtClean="0">
                        <a:solidFill>
                          <a:schemeClr val="tx2"/>
                        </a:solidFill>
                        <a:latin typeface="Calibri" pitchFamily="34" charset="0"/>
                        <a:ea typeface="+mn-ea"/>
                        <a:cs typeface="+mn-cs"/>
                      </a:endParaRPr>
                    </a:p>
                    <a:p>
                      <a:pPr marL="0" marR="0" algn="justLow" rtl="1">
                        <a:lnSpc>
                          <a:spcPct val="115000"/>
                        </a:lnSpc>
                        <a:spcBef>
                          <a:spcPts val="0"/>
                        </a:spcBef>
                        <a:spcAft>
                          <a:spcPts val="0"/>
                        </a:spcAft>
                        <a:tabLst>
                          <a:tab pos="3409950" algn="l"/>
                        </a:tabLst>
                      </a:pPr>
                      <a:r>
                        <a:rPr lang="ar-KW" sz="1800" kern="1200" dirty="0" smtClean="0">
                          <a:solidFill>
                            <a:schemeClr val="tx2"/>
                          </a:solidFill>
                          <a:latin typeface="Calibri" pitchFamily="34" charset="0"/>
                          <a:ea typeface="+mn-ea"/>
                          <a:cs typeface="+mn-cs"/>
                        </a:rPr>
                        <a:t>إحدى الشركات المندمجة أو الدامجة </a:t>
                      </a:r>
                      <a:r>
                        <a:rPr lang="ar-KW" sz="1800" u="sng" kern="1200" dirty="0" smtClean="0">
                          <a:solidFill>
                            <a:schemeClr val="tx2"/>
                          </a:solidFill>
                          <a:latin typeface="Calibri" pitchFamily="34" charset="0"/>
                          <a:ea typeface="+mn-ea"/>
                          <a:cs typeface="+mn-cs"/>
                        </a:rPr>
                        <a:t>شركة وساطة مالية مسجلة في بورصة الأوراق المالية</a:t>
                      </a:r>
                      <a:endParaRPr lang="en-US" sz="1800" u="sng" kern="1200" dirty="0">
                        <a:solidFill>
                          <a:schemeClr val="tx2"/>
                        </a:solidFill>
                        <a:latin typeface="Calibri" pitchFamily="34" charset="0"/>
                        <a:ea typeface="+mn-ea"/>
                        <a:cs typeface="+mn-cs"/>
                      </a:endParaRPr>
                    </a:p>
                  </a:txBody>
                  <a:tcPr marL="68580" marR="68580" marT="0" marB="0"/>
                </a:tc>
                <a:tc>
                  <a:txBody>
                    <a:bodyPr/>
                    <a:lstStyle/>
                    <a:p>
                      <a:pPr marL="285750" lvl="0" indent="-285750" algn="r" rtl="1">
                        <a:buFont typeface="Arial" pitchFamily="34" charset="0"/>
                        <a:buChar char="•"/>
                      </a:pPr>
                      <a:r>
                        <a:rPr lang="ar-KW" sz="1800" u="sng" kern="1200" dirty="0" smtClean="0">
                          <a:solidFill>
                            <a:schemeClr val="tx2"/>
                          </a:solidFill>
                          <a:latin typeface="Calibri" pitchFamily="34" charset="0"/>
                          <a:ea typeface="+mn-ea"/>
                          <a:cs typeface="+mn-cs"/>
                        </a:rPr>
                        <a:t>الموقع الإلكتروني الخاص ببورصة الأوراق المالية.</a:t>
                      </a:r>
                      <a:endParaRPr lang="en-US" sz="1800" u="sng" kern="1200" dirty="0" smtClean="0">
                        <a:solidFill>
                          <a:schemeClr val="tx2"/>
                        </a:solidFill>
                        <a:latin typeface="Calibri" pitchFamily="34" charset="0"/>
                        <a:ea typeface="+mn-ea"/>
                        <a:cs typeface="+mn-cs"/>
                      </a:endParaRPr>
                    </a:p>
                    <a:p>
                      <a:pPr marL="285750" lvl="0" indent="-285750" algn="just" defTabSz="914400" rtl="1" eaLnBrk="1" latinLnBrk="0" hangingPunct="1">
                        <a:buFont typeface="Arial" pitchFamily="34" charset="0"/>
                        <a:buChar char="•"/>
                      </a:pPr>
                      <a:r>
                        <a:rPr lang="ar-KW" sz="1800" kern="1200" dirty="0" smtClean="0">
                          <a:solidFill>
                            <a:schemeClr val="tx2"/>
                          </a:solidFill>
                          <a:latin typeface="Calibri" pitchFamily="34" charset="0"/>
                          <a:ea typeface="+mn-ea"/>
                          <a:cs typeface="+mn-cs"/>
                        </a:rPr>
                        <a:t>الموقع الإلكتروني الخاص بشركة أو بالشركات المندمجة أو الشركات الدامجة.</a:t>
                      </a:r>
                      <a:endParaRPr lang="en-US" sz="1800" kern="1200" dirty="0" smtClean="0">
                        <a:solidFill>
                          <a:schemeClr val="tx2"/>
                        </a:solidFill>
                        <a:latin typeface="Calibri" pitchFamily="34" charset="0"/>
                        <a:ea typeface="+mn-ea"/>
                        <a:cs typeface="+mn-cs"/>
                      </a:endParaRPr>
                    </a:p>
                    <a:p>
                      <a:pPr marL="285750" lvl="0" indent="-285750" algn="just" defTabSz="914400" rtl="1" eaLnBrk="1" latinLnBrk="0" hangingPunct="1">
                        <a:buFont typeface="Arial" pitchFamily="34" charset="0"/>
                        <a:buChar char="•"/>
                      </a:pPr>
                      <a:r>
                        <a:rPr lang="ar-KW" sz="1800" kern="1200" dirty="0" smtClean="0">
                          <a:solidFill>
                            <a:schemeClr val="tx2"/>
                          </a:solidFill>
                          <a:latin typeface="Calibri" pitchFamily="34" charset="0"/>
                          <a:ea typeface="+mn-ea"/>
                          <a:cs typeface="+mn-cs"/>
                        </a:rPr>
                        <a:t>صحيفتين يوميتين على الأقل.</a:t>
                      </a:r>
                      <a:endParaRPr lang="en-US" sz="1800" kern="1200" dirty="0">
                        <a:solidFill>
                          <a:schemeClr val="tx2"/>
                        </a:solidFill>
                        <a:latin typeface="Calibri" pitchFamily="34" charset="0"/>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3303110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114300" indent="0" algn="just" rtl="1">
              <a:buNone/>
            </a:pPr>
            <a:endParaRPr lang="ar-KW" sz="1400" b="1" dirty="0" smtClean="0">
              <a:solidFill>
                <a:srgbClr val="FF0000"/>
              </a:solidFill>
              <a:latin typeface="Calibri" pitchFamily="34" charset="0"/>
            </a:endParaRPr>
          </a:p>
          <a:p>
            <a:pPr marL="114300" indent="0" algn="just" rtl="1">
              <a:buNone/>
            </a:pPr>
            <a:r>
              <a:rPr lang="ar-KW" sz="2800" b="1" dirty="0" smtClean="0">
                <a:solidFill>
                  <a:srgbClr val="FF0000"/>
                </a:solidFill>
                <a:latin typeface="Calibri" pitchFamily="34" charset="0"/>
              </a:rPr>
              <a:t>المستندات المتاحة للاطلاع: </a:t>
            </a:r>
            <a:endParaRPr lang="en-US" sz="2800" b="1" dirty="0" smtClean="0">
              <a:solidFill>
                <a:srgbClr val="FF0000"/>
              </a:solidFill>
              <a:latin typeface="Calibri" pitchFamily="34" charset="0"/>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endParaRPr lang="ar-KW" sz="100" dirty="0" smtClean="0">
              <a:solidFill>
                <a:schemeClr val="tx2"/>
              </a:solidFill>
            </a:endParaRPr>
          </a:p>
          <a:p>
            <a:pPr marL="114300" indent="0" algn="just" rtl="1">
              <a:buNone/>
            </a:pPr>
            <a:r>
              <a:rPr lang="ar-KW" sz="2800" dirty="0" smtClean="0">
                <a:solidFill>
                  <a:schemeClr val="tx2"/>
                </a:solidFill>
              </a:rPr>
              <a:t>يجب أن تكون المستندات متاحة للاطلاع من تاريخ موافقة الهيئة على مشروع عقد الاندماج وحتى نهاية فترة العرض مع تحديد موقع الاطلاع على المستندات</a:t>
            </a:r>
            <a:r>
              <a:rPr lang="ar-KW" sz="2800" dirty="0" smtClean="0"/>
              <a:t>.</a:t>
            </a:r>
            <a:r>
              <a:rPr lang="en-US" dirty="0" smtClean="0"/>
              <a:t> </a:t>
            </a:r>
            <a:endParaRPr lang="ar-KW" dirty="0" smtClean="0"/>
          </a:p>
          <a:p>
            <a:pPr marL="114300" indent="0" algn="just" rtl="1">
              <a:buNone/>
            </a:pPr>
            <a:endParaRPr lang="ar-KW" sz="2400" dirty="0" smtClean="0">
              <a:solidFill>
                <a:schemeClr val="tx2"/>
              </a:solidFill>
              <a:latin typeface="Calibri" pitchFamily="34" charset="0"/>
            </a:endParaRPr>
          </a:p>
          <a:p>
            <a:pPr marL="114300" indent="0" algn="just" rtl="1">
              <a:buNone/>
            </a:pPr>
            <a:r>
              <a:rPr lang="ar-KW" sz="2800" dirty="0">
                <a:solidFill>
                  <a:schemeClr val="tx2"/>
                </a:solidFill>
              </a:rPr>
              <a:t>تجدون قائمة المستندات الم</a:t>
            </a:r>
            <a:r>
              <a:rPr lang="ar-KW" sz="2800" dirty="0" smtClean="0">
                <a:solidFill>
                  <a:schemeClr val="tx2"/>
                </a:solidFill>
              </a:rPr>
              <a:t>تاحة للاطلاع في البند "</a:t>
            </a:r>
            <a:r>
              <a:rPr lang="ar-KW" sz="2800" b="1" dirty="0" smtClean="0">
                <a:solidFill>
                  <a:schemeClr val="tx2"/>
                </a:solidFill>
              </a:rPr>
              <a:t>عاشراً: المستندات </a:t>
            </a:r>
            <a:r>
              <a:rPr lang="ar-KW" sz="2800" b="1" dirty="0">
                <a:solidFill>
                  <a:schemeClr val="tx2"/>
                </a:solidFill>
              </a:rPr>
              <a:t>الم</a:t>
            </a:r>
            <a:r>
              <a:rPr lang="ar-KW" sz="2800" b="1" dirty="0" smtClean="0">
                <a:solidFill>
                  <a:schemeClr val="tx2"/>
                </a:solidFill>
              </a:rPr>
              <a:t>تاحة للاطلاع</a:t>
            </a:r>
            <a:r>
              <a:rPr lang="ar-KW" sz="2800" dirty="0" smtClean="0">
                <a:solidFill>
                  <a:schemeClr val="tx2"/>
                </a:solidFill>
              </a:rPr>
              <a:t>" من تعليمات </a:t>
            </a:r>
            <a:r>
              <a:rPr lang="ar-KW" sz="2800" dirty="0">
                <a:solidFill>
                  <a:schemeClr val="tx2"/>
                </a:solidFill>
              </a:rPr>
              <a:t>هيئة أ</a:t>
            </a:r>
            <a:r>
              <a:rPr lang="ar-KW" sz="2800" dirty="0" smtClean="0">
                <a:solidFill>
                  <a:schemeClr val="tx2"/>
                </a:solidFill>
              </a:rPr>
              <a:t>سواق المال رقم 6 لسنة 2014:</a:t>
            </a:r>
          </a:p>
          <a:p>
            <a:pPr marL="114300" indent="0" algn="just" rtl="1">
              <a:buNone/>
            </a:pPr>
            <a:endParaRPr lang="ar-KW" sz="1000" dirty="0" smtClean="0">
              <a:solidFill>
                <a:schemeClr val="tx2"/>
              </a:solidFill>
              <a:latin typeface="Calibri" pitchFamily="34" charset="0"/>
            </a:endParaRPr>
          </a:p>
          <a:p>
            <a:pPr marL="3657600" lvl="8" indent="0" rtl="1">
              <a:buNone/>
            </a:pPr>
            <a:endParaRPr lang="ar-KW" sz="2400" dirty="0" smtClean="0">
              <a:solidFill>
                <a:schemeClr val="tx2"/>
              </a:solidFill>
            </a:endParaRPr>
          </a:p>
          <a:p>
            <a:pPr lvl="8" rtl="1"/>
            <a:endParaRPr lang="en-US" sz="2400" dirty="0" smtClean="0">
              <a:solidFill>
                <a:schemeClr val="tx2"/>
              </a:solidFill>
            </a:endParaRPr>
          </a:p>
          <a:p>
            <a:pPr lvl="8" rtl="1"/>
            <a:endParaRPr lang="en-US" sz="2400" dirty="0" smtClean="0">
              <a:solidFill>
                <a:schemeClr val="tx2"/>
              </a:solidFill>
            </a:endParaRPr>
          </a:p>
          <a:p>
            <a:pPr lvl="8" rtl="1" fontAlgn="base">
              <a:spcAft>
                <a:spcPts val="600"/>
              </a:spcAft>
            </a:pPr>
            <a:endParaRPr lang="ar-KW"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18</a:t>
            </a:fld>
            <a:endParaRPr lang="en-GB" dirty="0">
              <a:solidFill>
                <a:prstClr val="black">
                  <a:tint val="75000"/>
                </a:prstClr>
              </a:solidFill>
            </a:endParaRPr>
          </a:p>
        </p:txBody>
      </p:sp>
    </p:spTree>
    <p:extLst>
      <p:ext uri="{BB962C8B-B14F-4D97-AF65-F5344CB8AC3E}">
        <p14:creationId xmlns:p14="http://schemas.microsoft.com/office/powerpoint/2010/main" val="33519428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196752"/>
            <a:ext cx="8229600" cy="5112568"/>
          </a:xfrm>
        </p:spPr>
        <p:txBody>
          <a:bodyPr>
            <a:noAutofit/>
          </a:bodyPr>
          <a:lstStyle/>
          <a:p>
            <a:pPr marL="0" indent="0" algn="r" rtl="1">
              <a:buNone/>
            </a:pPr>
            <a:endParaRPr lang="ar-KW" sz="2600" dirty="0">
              <a:solidFill>
                <a:schemeClr val="tx2"/>
              </a:solidFill>
              <a:latin typeface="Calibri" pitchFamily="34" charset="0"/>
            </a:endParaRPr>
          </a:p>
          <a:p>
            <a:pPr marL="0" indent="0" algn="r" rtl="1">
              <a:buNone/>
            </a:pPr>
            <a:r>
              <a:rPr lang="ar-KW" sz="2600" dirty="0" smtClean="0">
                <a:solidFill>
                  <a:schemeClr val="tx2"/>
                </a:solidFill>
                <a:latin typeface="Calibri" pitchFamily="34" charset="0"/>
              </a:rPr>
              <a:t> </a:t>
            </a:r>
            <a:endParaRPr lang="ar-KW" sz="2600" dirty="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3128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19</a:t>
            </a:fld>
            <a:endParaRPr lang="en-GB" dirty="0">
              <a:solidFill>
                <a:prstClr val="black">
                  <a:tint val="75000"/>
                </a:prstClr>
              </a:solidFill>
            </a:endParaRPr>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2463" y="1196752"/>
            <a:ext cx="6902874" cy="4576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512" y="188640"/>
            <a:ext cx="3170956" cy="914400"/>
          </a:xfrm>
          <a:prstGeom prst="rect">
            <a:avLst/>
          </a:prstGeom>
        </p:spPr>
      </p:pic>
    </p:spTree>
    <p:extLst>
      <p:ext uri="{BB962C8B-B14F-4D97-AF65-F5344CB8AC3E}">
        <p14:creationId xmlns:p14="http://schemas.microsoft.com/office/powerpoint/2010/main" val="1592074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r>
              <a:rPr lang="ar-KW" sz="3400" b="1" dirty="0" smtClean="0">
                <a:solidFill>
                  <a:srgbClr val="FF0000"/>
                </a:solidFill>
                <a:latin typeface="Calibri" pitchFamily="34" charset="0"/>
              </a:rPr>
              <a:t>قائمة البنود التي سيتم عرضها بورشة العمل:</a:t>
            </a:r>
            <a:endParaRPr lang="ar-KW" sz="3400" b="1" dirty="0">
              <a:solidFill>
                <a:srgbClr val="FF0000"/>
              </a:solidFill>
              <a:latin typeface="Calibri" pitchFamily="34" charset="0"/>
            </a:endParaRPr>
          </a:p>
          <a:p>
            <a:pPr algn="r" rtl="1" fontAlgn="base">
              <a:spcBef>
                <a:spcPct val="0"/>
              </a:spcBef>
              <a:spcAft>
                <a:spcPts val="600"/>
              </a:spcAft>
            </a:pPr>
            <a:r>
              <a:rPr lang="ar-KW" sz="2800" dirty="0" smtClean="0">
                <a:solidFill>
                  <a:schemeClr val="tx2"/>
                </a:solidFill>
                <a:latin typeface="Calibri" pitchFamily="34" charset="0"/>
              </a:rPr>
              <a:t>نطاق التطبيق.</a:t>
            </a:r>
          </a:p>
          <a:p>
            <a:pPr algn="r" rtl="1" fontAlgn="base">
              <a:spcBef>
                <a:spcPct val="0"/>
              </a:spcBef>
              <a:spcAft>
                <a:spcPts val="600"/>
              </a:spcAft>
            </a:pPr>
            <a:r>
              <a:rPr lang="ar-KW" sz="2800" dirty="0" smtClean="0">
                <a:solidFill>
                  <a:schemeClr val="tx2"/>
                </a:solidFill>
                <a:latin typeface="Calibri" pitchFamily="34" charset="0"/>
              </a:rPr>
              <a:t>تعريف الاندماج.</a:t>
            </a:r>
          </a:p>
          <a:p>
            <a:pPr algn="r" rtl="1" fontAlgn="base">
              <a:spcBef>
                <a:spcPct val="0"/>
              </a:spcBef>
              <a:spcAft>
                <a:spcPts val="600"/>
              </a:spcAft>
            </a:pPr>
            <a:r>
              <a:rPr lang="ar-KW" sz="2800" dirty="0" smtClean="0">
                <a:solidFill>
                  <a:schemeClr val="tx2"/>
                </a:solidFill>
                <a:latin typeface="Calibri" pitchFamily="34" charset="0"/>
              </a:rPr>
              <a:t>أهداف تنظيم الاندماج.</a:t>
            </a:r>
          </a:p>
          <a:p>
            <a:pPr algn="r" rtl="1" fontAlgn="base">
              <a:spcBef>
                <a:spcPct val="0"/>
              </a:spcBef>
              <a:spcAft>
                <a:spcPts val="600"/>
              </a:spcAft>
            </a:pPr>
            <a:r>
              <a:rPr lang="ar-KW" sz="2800" dirty="0" smtClean="0">
                <a:solidFill>
                  <a:schemeClr val="tx2"/>
                </a:solidFill>
                <a:latin typeface="Calibri" pitchFamily="34" charset="0"/>
              </a:rPr>
              <a:t>الإجراءات الواجب اتباعها لتنفيذ عملية الاندماج:</a:t>
            </a:r>
          </a:p>
          <a:p>
            <a:pPr marL="1314450" lvl="2" indent="-514350" algn="r" rtl="1" fontAlgn="base">
              <a:spcBef>
                <a:spcPct val="0"/>
              </a:spcBef>
              <a:spcAft>
                <a:spcPts val="600"/>
              </a:spcAft>
              <a:buFont typeface="+mj-lt"/>
              <a:buAutoNum type="arabicPeriod"/>
            </a:pPr>
            <a:r>
              <a:rPr lang="ar-KW" sz="2000" dirty="0" smtClean="0">
                <a:solidFill>
                  <a:schemeClr val="tx2"/>
                </a:solidFill>
                <a:latin typeface="Calibri" pitchFamily="34" charset="0"/>
              </a:rPr>
              <a:t>إعداد مشروع عقد الاندماج.</a:t>
            </a:r>
          </a:p>
          <a:p>
            <a:pPr marL="1314450" lvl="2" indent="-514350" algn="r" rtl="1" fontAlgn="base">
              <a:spcBef>
                <a:spcPct val="0"/>
              </a:spcBef>
              <a:spcAft>
                <a:spcPts val="600"/>
              </a:spcAft>
              <a:buFont typeface="+mj-lt"/>
              <a:buAutoNum type="arabicPeriod"/>
            </a:pPr>
            <a:r>
              <a:rPr lang="ar-KW" sz="2000" dirty="0" smtClean="0">
                <a:solidFill>
                  <a:schemeClr val="tx2"/>
                </a:solidFill>
                <a:latin typeface="Calibri" pitchFamily="34" charset="0"/>
              </a:rPr>
              <a:t>موافقة الجمعيات العامة.</a:t>
            </a:r>
          </a:p>
          <a:p>
            <a:pPr marL="1314450" lvl="2" indent="-514350" algn="r" rtl="1" fontAlgn="base">
              <a:spcBef>
                <a:spcPct val="0"/>
              </a:spcBef>
              <a:spcAft>
                <a:spcPts val="600"/>
              </a:spcAft>
              <a:buFont typeface="+mj-lt"/>
              <a:buAutoNum type="arabicPeriod"/>
            </a:pPr>
            <a:r>
              <a:rPr lang="ar-KW" sz="2000" dirty="0" smtClean="0">
                <a:solidFill>
                  <a:schemeClr val="tx2"/>
                </a:solidFill>
                <a:latin typeface="Calibri" pitchFamily="34" charset="0"/>
              </a:rPr>
              <a:t>التنفيذ.</a:t>
            </a:r>
            <a:endParaRPr lang="ar-KW" sz="2000" dirty="0">
              <a:solidFill>
                <a:schemeClr val="tx2"/>
              </a:solidFill>
              <a:latin typeface="Calibri" pitchFamily="34" charset="0"/>
            </a:endParaRPr>
          </a:p>
          <a:p>
            <a:pPr algn="r" rtl="1" fontAlgn="base">
              <a:spcBef>
                <a:spcPct val="0"/>
              </a:spcBef>
              <a:spcAft>
                <a:spcPts val="600"/>
              </a:spcAft>
            </a:pPr>
            <a:r>
              <a:rPr lang="ar-KW" sz="2800" dirty="0">
                <a:solidFill>
                  <a:schemeClr val="tx2"/>
                </a:solidFill>
                <a:latin typeface="Calibri" pitchFamily="34" charset="0"/>
              </a:rPr>
              <a:t>إلتزامات الاندماج.</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a:t>
            </a:fld>
            <a:endParaRPr lang="en-GB"/>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rPr>
              <a:t>الإجراءات الواجب اتباعها لتنفيذ </a:t>
            </a:r>
            <a:r>
              <a:rPr lang="ar-KW" sz="3200" b="1" dirty="0" smtClean="0">
                <a:solidFill>
                  <a:schemeClr val="tx2"/>
                </a:solidFill>
              </a:rPr>
              <a:t/>
            </a:r>
            <a:br>
              <a:rPr lang="ar-KW" sz="3200" b="1" dirty="0" smtClean="0">
                <a:solidFill>
                  <a:schemeClr val="tx2"/>
                </a:solidFill>
              </a:rPr>
            </a:br>
            <a:r>
              <a:rPr lang="ar-KW" sz="3200" b="1" dirty="0" smtClean="0">
                <a:solidFill>
                  <a:schemeClr val="tx2"/>
                </a:solidFill>
              </a:rPr>
              <a:t>عملية الاندماج</a:t>
            </a:r>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المرحلة الثانية: </a:t>
            </a:r>
          </a:p>
          <a:p>
            <a:pPr marL="0" lvl="0" indent="0" algn="ctr" rtl="1" fontAlgn="base">
              <a:spcBef>
                <a:spcPct val="0"/>
              </a:spcBef>
              <a:spcAft>
                <a:spcPts val="600"/>
              </a:spcAft>
              <a:buNone/>
            </a:pPr>
            <a:r>
              <a:rPr lang="ar-KW" sz="5200" b="1" dirty="0" smtClean="0">
                <a:solidFill>
                  <a:schemeClr val="tx2"/>
                </a:solidFill>
                <a:latin typeface="Calibri" pitchFamily="34" charset="0"/>
              </a:rPr>
              <a:t>موافقة الجمعيات العامة</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20</a:t>
            </a:fld>
            <a:endParaRPr lang="en-GB">
              <a:solidFill>
                <a:prstClr val="black">
                  <a:tint val="75000"/>
                </a:prstClr>
              </a:solidFill>
            </a:endParaRPr>
          </a:p>
        </p:txBody>
      </p:sp>
    </p:spTree>
    <p:extLst>
      <p:ext uri="{BB962C8B-B14F-4D97-AF65-F5344CB8AC3E}">
        <p14:creationId xmlns:p14="http://schemas.microsoft.com/office/powerpoint/2010/main" val="3439078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268760"/>
            <a:ext cx="8229600" cy="4809842"/>
          </a:xfrm>
        </p:spPr>
        <p:txBody>
          <a:bodyPr>
            <a:noAutofit/>
          </a:bodyPr>
          <a:lstStyle/>
          <a:p>
            <a:pPr marL="114300" indent="0" algn="just" rtl="1">
              <a:buNone/>
            </a:pPr>
            <a:endParaRPr lang="ar-KW" sz="1000" dirty="0" smtClean="0">
              <a:solidFill>
                <a:schemeClr val="tx2"/>
              </a:solidFill>
              <a:latin typeface="Calibri" pitchFamily="34" charset="0"/>
            </a:endParaRPr>
          </a:p>
          <a:p>
            <a:pPr marL="114300" indent="0" algn="just" rtl="1">
              <a:buNone/>
            </a:pPr>
            <a:r>
              <a:rPr lang="ar-KW" sz="2800" b="1" dirty="0">
                <a:solidFill>
                  <a:srgbClr val="FF0000"/>
                </a:solidFill>
                <a:latin typeface="Calibri" pitchFamily="34" charset="0"/>
              </a:rPr>
              <a:t>نموذج طلب </a:t>
            </a:r>
            <a:r>
              <a:rPr lang="ar-KW" sz="2800" b="1" dirty="0" smtClean="0">
                <a:solidFill>
                  <a:srgbClr val="FF0000"/>
                </a:solidFill>
                <a:latin typeface="Calibri" pitchFamily="34" charset="0"/>
              </a:rPr>
              <a:t>الاندماج</a:t>
            </a:r>
            <a:r>
              <a:rPr lang="ar-KW" sz="1800" dirty="0" smtClean="0">
                <a:solidFill>
                  <a:srgbClr val="FF0000"/>
                </a:solidFill>
                <a:latin typeface="Calibri" pitchFamily="34" charset="0"/>
              </a:rPr>
              <a:t> </a:t>
            </a:r>
            <a:r>
              <a:rPr lang="ar-KW" sz="2800" b="1" dirty="0" smtClean="0">
                <a:solidFill>
                  <a:srgbClr val="FF0000"/>
                </a:solidFill>
                <a:latin typeface="Calibri" pitchFamily="34" charset="0"/>
              </a:rPr>
              <a:t>: </a:t>
            </a:r>
            <a:endParaRPr lang="ar-KW" sz="2800" b="1" dirty="0">
              <a:solidFill>
                <a:srgbClr val="FF0000"/>
              </a:solidFill>
              <a:latin typeface="Calibri" pitchFamily="34" charset="0"/>
            </a:endParaRPr>
          </a:p>
          <a:p>
            <a:pPr marL="114300" indent="0" algn="just" rtl="1">
              <a:buNone/>
            </a:pPr>
            <a:endParaRPr lang="ar-KW" sz="2800" dirty="0">
              <a:solidFill>
                <a:schemeClr val="tx2"/>
              </a:solidFill>
            </a:endParaRPr>
          </a:p>
          <a:p>
            <a:pPr marL="571500" indent="-457200" algn="just" rtl="1"/>
            <a:r>
              <a:rPr lang="ar-KW" sz="2800" dirty="0" smtClean="0">
                <a:solidFill>
                  <a:schemeClr val="tx2"/>
                </a:solidFill>
              </a:rPr>
              <a:t>تعبئة نموذج طلب الاندماج لدى وزارة التجارة والصناعة وإيداع مشروع عقد الاندماج مرفقاً به تقرير مستشار الاستثمار المرخص له من قبل الهيئة. </a:t>
            </a:r>
          </a:p>
          <a:p>
            <a:pPr marL="628650" indent="-514350" algn="just" rtl="1">
              <a:buFont typeface="+mj-lt"/>
              <a:buAutoNum type="arabicPeriod" startAt="8"/>
            </a:pPr>
            <a:endParaRPr lang="en-US" sz="1000" dirty="0" smtClean="0">
              <a:solidFill>
                <a:schemeClr val="tx2"/>
              </a:solidFill>
            </a:endParaRPr>
          </a:p>
          <a:p>
            <a:pPr marL="571500" lvl="8" indent="-457200" algn="just" rtl="1"/>
            <a:r>
              <a:rPr lang="ar-KW" sz="2800" dirty="0" smtClean="0">
                <a:solidFill>
                  <a:schemeClr val="tx2"/>
                </a:solidFill>
              </a:rPr>
              <a:t>تفحص </a:t>
            </a:r>
            <a:r>
              <a:rPr lang="ar-KW" sz="2800" dirty="0">
                <a:solidFill>
                  <a:schemeClr val="tx2"/>
                </a:solidFill>
              </a:rPr>
              <a:t>الوزارة طلب الاندماج ومن ثم تصدر موافقتها على بدء إجراءات تنفيذ عملية </a:t>
            </a:r>
            <a:r>
              <a:rPr lang="ar-KW" sz="2800" dirty="0" smtClean="0">
                <a:solidFill>
                  <a:schemeClr val="tx2"/>
                </a:solidFill>
              </a:rPr>
              <a:t>الاندماج.</a:t>
            </a:r>
            <a:endParaRPr lang="ar-KW" sz="2800" dirty="0">
              <a:solidFill>
                <a:schemeClr val="tx2"/>
              </a:solidFill>
            </a:endParaRPr>
          </a:p>
          <a:p>
            <a:pPr marL="114300" lvl="8" indent="0" algn="just" rtl="1">
              <a:buNone/>
            </a:pPr>
            <a:endParaRPr lang="ar-KW" sz="1500" dirty="0">
              <a:solidFill>
                <a:schemeClr val="tx2"/>
              </a:solidFill>
            </a:endParaRPr>
          </a:p>
          <a:p>
            <a:pPr marL="3657600" lvl="8" indent="0" rtl="1">
              <a:buNone/>
            </a:pPr>
            <a:endParaRPr lang="ar-KW" sz="2400" dirty="0">
              <a:solidFill>
                <a:schemeClr val="tx2"/>
              </a:solidFill>
            </a:endParaRPr>
          </a:p>
          <a:p>
            <a:pPr lvl="8" rtl="1"/>
            <a:endParaRPr lang="en-US" sz="2400" dirty="0">
              <a:solidFill>
                <a:schemeClr val="tx2"/>
              </a:solidFill>
            </a:endParaRPr>
          </a:p>
          <a:p>
            <a:pPr lvl="8" rtl="1"/>
            <a:endParaRPr lang="en-US" sz="2400" dirty="0">
              <a:solidFill>
                <a:schemeClr val="tx2"/>
              </a:solidFill>
            </a:endParaRPr>
          </a:p>
          <a:p>
            <a:pPr lvl="8" rtl="1" fontAlgn="base">
              <a:spcAft>
                <a:spcPts val="600"/>
              </a:spcAft>
            </a:pPr>
            <a:endParaRPr lang="ar-KW"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21</a:t>
            </a:fld>
            <a:endParaRPr lang="en-GB" dirty="0">
              <a:solidFill>
                <a:prstClr val="black">
                  <a:tint val="75000"/>
                </a:prstClr>
              </a:solidFill>
            </a:endParaRPr>
          </a:p>
        </p:txBody>
      </p:sp>
    </p:spTree>
    <p:extLst>
      <p:ext uri="{BB962C8B-B14F-4D97-AF65-F5344CB8AC3E}">
        <p14:creationId xmlns:p14="http://schemas.microsoft.com/office/powerpoint/2010/main" val="4000544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355462"/>
            <a:ext cx="8229600" cy="4809842"/>
          </a:xfrm>
        </p:spPr>
        <p:txBody>
          <a:bodyPr>
            <a:noAutofit/>
          </a:bodyPr>
          <a:lstStyle/>
          <a:p>
            <a:pPr marL="0" indent="0" algn="just" rtl="1">
              <a:buNone/>
            </a:pPr>
            <a:r>
              <a:rPr lang="ar-KW" sz="2800" b="1" dirty="0" smtClean="0">
                <a:solidFill>
                  <a:srgbClr val="FF0000"/>
                </a:solidFill>
                <a:latin typeface="Calibri" pitchFamily="34" charset="0"/>
              </a:rPr>
              <a:t>عقد الجمعيات </a:t>
            </a:r>
            <a:r>
              <a:rPr lang="ar-KW" sz="2800" b="1" dirty="0">
                <a:solidFill>
                  <a:srgbClr val="FF0000"/>
                </a:solidFill>
                <a:latin typeface="Calibri" pitchFamily="34" charset="0"/>
              </a:rPr>
              <a:t>العامة:</a:t>
            </a:r>
          </a:p>
          <a:p>
            <a:pPr marL="0" indent="0" algn="just" rtl="1">
              <a:buNone/>
            </a:pPr>
            <a:endParaRPr lang="ar-KW" sz="1500" dirty="0" smtClean="0">
              <a:solidFill>
                <a:schemeClr val="tx2"/>
              </a:solidFill>
            </a:endParaRPr>
          </a:p>
          <a:p>
            <a:pPr algn="just" rtl="1"/>
            <a:r>
              <a:rPr lang="en-US" sz="2800" dirty="0" smtClean="0">
                <a:solidFill>
                  <a:schemeClr val="tx2"/>
                </a:solidFill>
              </a:rPr>
              <a:t> </a:t>
            </a:r>
            <a:r>
              <a:rPr lang="ar-KW" sz="2800" dirty="0">
                <a:solidFill>
                  <a:schemeClr val="tx2"/>
                </a:solidFill>
              </a:rPr>
              <a:t>تقوم كل من الشركات الدامجة والمندمجة بدعوة الجمعية العامة للمساهمين للانعقاد بصفة غير عادية لاتخاذ قرار بشأن عملية الاندماج، </a:t>
            </a:r>
            <a:r>
              <a:rPr lang="ar-KW" sz="2800" u="sng" dirty="0">
                <a:solidFill>
                  <a:schemeClr val="tx2"/>
                </a:solidFill>
              </a:rPr>
              <a:t>بعد مضي مدة لا تقل عن خمسة عشر يوماً</a:t>
            </a:r>
            <a:r>
              <a:rPr lang="ar-KW" sz="2800" dirty="0">
                <a:solidFill>
                  <a:schemeClr val="tx2"/>
                </a:solidFill>
              </a:rPr>
              <a:t> من تاريخ الموافقة على مشروع عقد الاندماج</a:t>
            </a:r>
            <a:r>
              <a:rPr lang="ar-KW" sz="2400" dirty="0">
                <a:solidFill>
                  <a:schemeClr val="tx2"/>
                </a:solidFill>
              </a:rPr>
              <a:t>.</a:t>
            </a:r>
          </a:p>
          <a:p>
            <a:pPr marL="0" lvl="0" indent="0" algn="just" rtl="1">
              <a:buNone/>
            </a:pPr>
            <a:endParaRPr lang="ar-KW" sz="1500" dirty="0" smtClean="0">
              <a:solidFill>
                <a:schemeClr val="tx2"/>
              </a:solidFill>
            </a:endParaRPr>
          </a:p>
          <a:p>
            <a:pPr lvl="0" algn="just" rtl="1"/>
            <a:r>
              <a:rPr lang="ar-KW" sz="2400" dirty="0" smtClean="0">
                <a:solidFill>
                  <a:schemeClr val="tx2"/>
                </a:solidFill>
              </a:rPr>
              <a:t>يجب </a:t>
            </a:r>
            <a:r>
              <a:rPr lang="ar-KW" sz="2400" dirty="0">
                <a:solidFill>
                  <a:schemeClr val="tx2"/>
                </a:solidFill>
              </a:rPr>
              <a:t>على مجلس إدارة الشركات المندمجة تزويد مساهميهما بالمعلومات والتوصيات لتمكينهم من التوصل إلى قرار </a:t>
            </a:r>
            <a:r>
              <a:rPr lang="ar-KW" sz="2400" dirty="0" smtClean="0">
                <a:solidFill>
                  <a:schemeClr val="tx2"/>
                </a:solidFill>
              </a:rPr>
              <a:t>سليم، </a:t>
            </a:r>
            <a:r>
              <a:rPr lang="ar-KW" sz="2400" dirty="0">
                <a:solidFill>
                  <a:schemeClr val="tx2"/>
                </a:solidFill>
              </a:rPr>
              <a:t>وذلك قبل انعقاد الجمعية العامة للمساهمين بخمسة عشر يوماً على الأقل</a:t>
            </a:r>
            <a:r>
              <a:rPr lang="ar-KW" sz="2400" dirty="0" smtClean="0">
                <a:solidFill>
                  <a:schemeClr val="tx2"/>
                </a:solidFill>
              </a:rPr>
              <a:t>.</a:t>
            </a:r>
            <a:r>
              <a:rPr lang="en-US" sz="2400" dirty="0"/>
              <a:t> </a:t>
            </a:r>
            <a:endParaRPr lang="ar-KW" sz="2400" dirty="0" smtClean="0"/>
          </a:p>
          <a:p>
            <a:pPr lvl="0" algn="just" rtl="1"/>
            <a:endParaRPr lang="en-US" sz="100" dirty="0"/>
          </a:p>
          <a:p>
            <a:pPr marL="514350" lvl="0" indent="-514350" algn="just" rtl="1">
              <a:buFont typeface="+mj-lt"/>
              <a:buAutoNum type="arabicPeriod" startAt="10"/>
            </a:pPr>
            <a:endParaRPr lang="en-US" sz="2800" dirty="0">
              <a:solidFill>
                <a:schemeClr val="tx2"/>
              </a:solidFill>
            </a:endParaRPr>
          </a:p>
          <a:p>
            <a:pPr marL="628650" indent="-514350" algn="just" rtl="1">
              <a:buFont typeface="+mj-lt"/>
              <a:buAutoNum type="arabicPeriod" startAt="8"/>
            </a:pPr>
            <a:endParaRPr lang="en-US" sz="1000" dirty="0" smtClean="0">
              <a:solidFill>
                <a:schemeClr val="tx2"/>
              </a:solidFill>
            </a:endParaRPr>
          </a:p>
          <a:p>
            <a:pPr marL="3657600" lvl="8" indent="0" rtl="1">
              <a:buNone/>
            </a:pPr>
            <a:endParaRPr lang="ar-KW" sz="2400" dirty="0">
              <a:solidFill>
                <a:schemeClr val="tx2"/>
              </a:solidFill>
            </a:endParaRPr>
          </a:p>
          <a:p>
            <a:pPr lvl="8" rtl="1"/>
            <a:endParaRPr lang="en-US" sz="2400" dirty="0">
              <a:solidFill>
                <a:schemeClr val="tx2"/>
              </a:solidFill>
            </a:endParaRPr>
          </a:p>
          <a:p>
            <a:pPr lvl="8" rtl="1"/>
            <a:endParaRPr lang="en-US" sz="2400" dirty="0">
              <a:solidFill>
                <a:schemeClr val="tx2"/>
              </a:solidFill>
            </a:endParaRPr>
          </a:p>
          <a:p>
            <a:pPr lvl="8" rtl="1" fontAlgn="base">
              <a:spcAft>
                <a:spcPts val="600"/>
              </a:spcAft>
            </a:pPr>
            <a:endParaRPr lang="ar-KW"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22</a:t>
            </a:fld>
            <a:endParaRPr lang="en-GB" dirty="0">
              <a:solidFill>
                <a:prstClr val="black">
                  <a:tint val="75000"/>
                </a:prstClr>
              </a:solidFill>
            </a:endParaRPr>
          </a:p>
        </p:txBody>
      </p:sp>
    </p:spTree>
    <p:extLst>
      <p:ext uri="{BB962C8B-B14F-4D97-AF65-F5344CB8AC3E}">
        <p14:creationId xmlns:p14="http://schemas.microsoft.com/office/powerpoint/2010/main" val="2226540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355462"/>
            <a:ext cx="8229600" cy="4809842"/>
          </a:xfrm>
        </p:spPr>
        <p:txBody>
          <a:bodyPr>
            <a:noAutofit/>
          </a:bodyPr>
          <a:lstStyle/>
          <a:p>
            <a:pPr lvl="0" algn="just" rtl="1"/>
            <a:endParaRPr lang="en-US" sz="2600" dirty="0"/>
          </a:p>
          <a:p>
            <a:pPr algn="just" rtl="1"/>
            <a:r>
              <a:rPr lang="ar-KW" sz="2600" dirty="0">
                <a:solidFill>
                  <a:schemeClr val="tx2"/>
                </a:solidFill>
              </a:rPr>
              <a:t>لا يُعد عرض الاندماج </a:t>
            </a:r>
            <a:r>
              <a:rPr lang="ar-KW" sz="2600" u="sng" dirty="0">
                <a:solidFill>
                  <a:schemeClr val="tx2"/>
                </a:solidFill>
              </a:rPr>
              <a:t>مقبولاً</a:t>
            </a:r>
            <a:r>
              <a:rPr lang="ar-KW" sz="2600" dirty="0">
                <a:solidFill>
                  <a:schemeClr val="tx2"/>
                </a:solidFill>
              </a:rPr>
              <a:t> إلا بصدور قرار </a:t>
            </a:r>
            <a:r>
              <a:rPr lang="ar-KW" sz="2600" u="sng" dirty="0">
                <a:solidFill>
                  <a:schemeClr val="tx2"/>
                </a:solidFill>
              </a:rPr>
              <a:t>بالموافقة</a:t>
            </a:r>
            <a:r>
              <a:rPr lang="ar-KW" sz="2600" dirty="0">
                <a:solidFill>
                  <a:schemeClr val="tx2"/>
                </a:solidFill>
              </a:rPr>
              <a:t> على الاندماج من </a:t>
            </a:r>
            <a:r>
              <a:rPr lang="ar-KW" sz="2600" u="sng" dirty="0">
                <a:solidFill>
                  <a:schemeClr val="tx2"/>
                </a:solidFill>
              </a:rPr>
              <a:t>الجمعية العامة غير العادية</a:t>
            </a:r>
            <a:r>
              <a:rPr lang="ar-KW" sz="2600" dirty="0">
                <a:solidFill>
                  <a:schemeClr val="tx2"/>
                </a:solidFill>
              </a:rPr>
              <a:t> لكافة الشركات الداخلة بالاندماج </a:t>
            </a:r>
            <a:r>
              <a:rPr lang="ar-KW" sz="2600" u="sng" dirty="0">
                <a:solidFill>
                  <a:schemeClr val="tx2"/>
                </a:solidFill>
              </a:rPr>
              <a:t>بالأغلبية</a:t>
            </a:r>
            <a:r>
              <a:rPr lang="ar-KW" sz="2600" dirty="0">
                <a:solidFill>
                  <a:schemeClr val="tx2"/>
                </a:solidFill>
              </a:rPr>
              <a:t> المقررة لتعديل عقد </a:t>
            </a:r>
            <a:r>
              <a:rPr lang="ar-KW" sz="2600" dirty="0" smtClean="0">
                <a:solidFill>
                  <a:schemeClr val="tx2"/>
                </a:solidFill>
              </a:rPr>
              <a:t>الشركة. ويعد </a:t>
            </a:r>
            <a:r>
              <a:rPr lang="ar-KW" sz="2600" dirty="0">
                <a:solidFill>
                  <a:schemeClr val="tx2"/>
                </a:solidFill>
              </a:rPr>
              <a:t>العرض لاغياً إذا صدر قرار من إحدى الجمعيات العامة للشركات المندمجة بعدم الموافقة على قرار </a:t>
            </a:r>
            <a:r>
              <a:rPr lang="ar-KW" sz="2600" dirty="0" smtClean="0">
                <a:solidFill>
                  <a:schemeClr val="tx2"/>
                </a:solidFill>
              </a:rPr>
              <a:t>الاندماج</a:t>
            </a:r>
            <a:r>
              <a:rPr lang="ar-KW" sz="2600" dirty="0">
                <a:solidFill>
                  <a:schemeClr val="tx2"/>
                </a:solidFill>
              </a:rPr>
              <a:t>.</a:t>
            </a:r>
            <a:r>
              <a:rPr lang="ar-KW" sz="2600" dirty="0" smtClean="0">
                <a:solidFill>
                  <a:schemeClr val="tx2"/>
                </a:solidFill>
              </a:rPr>
              <a:t> </a:t>
            </a:r>
          </a:p>
          <a:p>
            <a:pPr algn="just" rtl="1"/>
            <a:endParaRPr lang="ar-KW" sz="2600" dirty="0" smtClean="0">
              <a:solidFill>
                <a:schemeClr val="tx2"/>
              </a:solidFill>
            </a:endParaRPr>
          </a:p>
          <a:p>
            <a:pPr algn="just" rtl="1"/>
            <a:r>
              <a:rPr lang="ar-KW" sz="2600" dirty="0" smtClean="0">
                <a:solidFill>
                  <a:schemeClr val="tx2"/>
                </a:solidFill>
              </a:rPr>
              <a:t>ويتم </a:t>
            </a:r>
            <a:r>
              <a:rPr lang="ar-KW" sz="2600" dirty="0">
                <a:solidFill>
                  <a:schemeClr val="tx2"/>
                </a:solidFill>
              </a:rPr>
              <a:t>الإفصاح عن قرار الجمعية العامة غير العادية للشركات المدرجة في بورصة الأوراق المالية بشأن الاندماج </a:t>
            </a:r>
            <a:r>
              <a:rPr lang="ar-KW" sz="2600" u="sng" dirty="0">
                <a:solidFill>
                  <a:schemeClr val="tx2"/>
                </a:solidFill>
              </a:rPr>
              <a:t>قبل ساعة على الأقل من الوقت المقرر لافتتاح البورصة وبما لا يجاوز اليوم التالي لانعقاد الجمعية العامة غير العادية.</a:t>
            </a:r>
            <a:endParaRPr lang="en-US" sz="2600" u="sng" dirty="0">
              <a:solidFill>
                <a:schemeClr val="tx2"/>
              </a:solidFill>
            </a:endParaRPr>
          </a:p>
          <a:p>
            <a:pPr marL="514350" lvl="0" indent="-514350" algn="just" rtl="1">
              <a:buFont typeface="+mj-lt"/>
              <a:buAutoNum type="arabicPeriod" startAt="10"/>
            </a:pPr>
            <a:endParaRPr lang="en-US" sz="2800" dirty="0">
              <a:solidFill>
                <a:schemeClr val="tx2"/>
              </a:solidFill>
            </a:endParaRPr>
          </a:p>
          <a:p>
            <a:pPr marL="628650" indent="-514350" algn="just" rtl="1">
              <a:buFont typeface="+mj-lt"/>
              <a:buAutoNum type="arabicPeriod" startAt="8"/>
            </a:pPr>
            <a:endParaRPr lang="en-US" sz="1000" dirty="0" smtClean="0">
              <a:solidFill>
                <a:schemeClr val="tx2"/>
              </a:solidFill>
            </a:endParaRPr>
          </a:p>
          <a:p>
            <a:pPr marL="3657600" lvl="8" indent="0" rtl="1">
              <a:buNone/>
            </a:pPr>
            <a:endParaRPr lang="ar-KW" sz="2400" dirty="0">
              <a:solidFill>
                <a:schemeClr val="tx2"/>
              </a:solidFill>
            </a:endParaRPr>
          </a:p>
          <a:p>
            <a:pPr lvl="8" rtl="1"/>
            <a:endParaRPr lang="en-US" sz="2400" dirty="0">
              <a:solidFill>
                <a:schemeClr val="tx2"/>
              </a:solidFill>
            </a:endParaRPr>
          </a:p>
          <a:p>
            <a:pPr lvl="8" rtl="1"/>
            <a:endParaRPr lang="en-US" sz="2400" dirty="0">
              <a:solidFill>
                <a:schemeClr val="tx2"/>
              </a:solidFill>
            </a:endParaRPr>
          </a:p>
          <a:p>
            <a:pPr lvl="8" rtl="1" fontAlgn="base">
              <a:spcAft>
                <a:spcPts val="600"/>
              </a:spcAft>
            </a:pPr>
            <a:endParaRPr lang="ar-KW"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23</a:t>
            </a:fld>
            <a:endParaRPr lang="en-GB" dirty="0">
              <a:solidFill>
                <a:prstClr val="black">
                  <a:tint val="75000"/>
                </a:prstClr>
              </a:solidFill>
            </a:endParaRPr>
          </a:p>
        </p:txBody>
      </p:sp>
    </p:spTree>
    <p:extLst>
      <p:ext uri="{BB962C8B-B14F-4D97-AF65-F5344CB8AC3E}">
        <p14:creationId xmlns:p14="http://schemas.microsoft.com/office/powerpoint/2010/main" val="608005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rPr>
              <a:t>استخدام أسهم الخزينة في عمليات </a:t>
            </a:r>
            <a:r>
              <a:rPr lang="ar-KW" sz="3200" b="1" dirty="0" smtClean="0">
                <a:solidFill>
                  <a:schemeClr val="tx2"/>
                </a:solidFill>
              </a:rPr>
              <a:t/>
            </a:r>
            <a:br>
              <a:rPr lang="ar-KW" sz="3200" b="1" dirty="0" smtClean="0">
                <a:solidFill>
                  <a:schemeClr val="tx2"/>
                </a:solidFill>
              </a:rPr>
            </a:br>
            <a:r>
              <a:rPr lang="ar-KW" sz="3200" b="1" dirty="0" smtClean="0">
                <a:solidFill>
                  <a:schemeClr val="tx2"/>
                </a:solidFill>
              </a:rPr>
              <a:t>الاندماج </a:t>
            </a:r>
            <a:r>
              <a:rPr lang="ar-KW" sz="3200" b="1" dirty="0">
                <a:solidFill>
                  <a:schemeClr val="tx2"/>
                </a:solidFill>
              </a:rPr>
              <a:t>بطريقة </a:t>
            </a:r>
            <a:r>
              <a:rPr lang="ar-KW" sz="3200" b="1" dirty="0" smtClean="0">
                <a:solidFill>
                  <a:schemeClr val="tx2"/>
                </a:solidFill>
              </a:rPr>
              <a:t>الضم</a:t>
            </a:r>
            <a:endParaRPr lang="en-US" sz="3200" b="1"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endParaRPr lang="ar-KW" sz="200" b="1" dirty="0" smtClean="0">
              <a:solidFill>
                <a:schemeClr val="tx2"/>
              </a:solidFill>
            </a:endParaRPr>
          </a:p>
          <a:p>
            <a:pPr lvl="0" algn="just" rtl="1"/>
            <a:r>
              <a:rPr lang="ar-KW" sz="2600" dirty="0" smtClean="0">
                <a:solidFill>
                  <a:schemeClr val="tx2"/>
                </a:solidFill>
              </a:rPr>
              <a:t>في </a:t>
            </a:r>
            <a:r>
              <a:rPr lang="ar-KW" sz="2600" dirty="0">
                <a:solidFill>
                  <a:schemeClr val="tx2"/>
                </a:solidFill>
              </a:rPr>
              <a:t>حال كانت الشركة الدامجة مدرجة في بورصة الأوراق المالية فإنه </a:t>
            </a:r>
            <a:r>
              <a:rPr lang="ar-KW" sz="2600" u="sng" dirty="0">
                <a:solidFill>
                  <a:schemeClr val="tx2"/>
                </a:solidFill>
              </a:rPr>
              <a:t>لا مانع من  استخدام أسهم الخزينة </a:t>
            </a:r>
            <a:r>
              <a:rPr lang="ar-KW" sz="2600" dirty="0">
                <a:solidFill>
                  <a:schemeClr val="tx2"/>
                </a:solidFill>
              </a:rPr>
              <a:t>كجزء من الأسهم الواجب إصدارها لصالح مساهمي الشركة المندمجة، شريطة الحصول على موافقة الهيئة على ذلك من خلال إدراج الطلب مع طلب زيادة رأس مال الشركة الدامجة. </a:t>
            </a:r>
            <a:endParaRPr lang="ar-KW" sz="2600" dirty="0" smtClean="0">
              <a:solidFill>
                <a:schemeClr val="tx2"/>
              </a:solidFill>
            </a:endParaRPr>
          </a:p>
          <a:p>
            <a:pPr marL="0" lvl="0" indent="0" algn="just" rtl="1">
              <a:buNone/>
            </a:pPr>
            <a:endParaRPr lang="ar-KW" sz="2600" dirty="0" smtClean="0">
              <a:solidFill>
                <a:schemeClr val="tx2"/>
              </a:solidFill>
            </a:endParaRPr>
          </a:p>
          <a:p>
            <a:pPr algn="just" rtl="1"/>
            <a:r>
              <a:rPr lang="ar-KW" sz="2600" dirty="0" smtClean="0">
                <a:solidFill>
                  <a:schemeClr val="tx2"/>
                </a:solidFill>
              </a:rPr>
              <a:t>ومن </a:t>
            </a:r>
            <a:r>
              <a:rPr lang="ar-KW" sz="2600" dirty="0">
                <a:solidFill>
                  <a:schemeClr val="tx2"/>
                </a:solidFill>
              </a:rPr>
              <a:t>ثم يتم عرض الأمر للجمعية </a:t>
            </a:r>
            <a:r>
              <a:rPr lang="ar-KW" sz="2600" dirty="0" smtClean="0">
                <a:solidFill>
                  <a:schemeClr val="tx2"/>
                </a:solidFill>
              </a:rPr>
              <a:t>العامة </a:t>
            </a:r>
            <a:r>
              <a:rPr lang="ar-KW" sz="2600" dirty="0">
                <a:solidFill>
                  <a:schemeClr val="tx2"/>
                </a:solidFill>
              </a:rPr>
              <a:t>غير العادية للشركة الدامجة </a:t>
            </a:r>
            <a:r>
              <a:rPr lang="ar-KW" sz="2600" dirty="0" smtClean="0">
                <a:solidFill>
                  <a:schemeClr val="tx2"/>
                </a:solidFill>
              </a:rPr>
              <a:t>والحصول </a:t>
            </a:r>
            <a:r>
              <a:rPr lang="ar-KW" sz="2600" dirty="0">
                <a:solidFill>
                  <a:schemeClr val="tx2"/>
                </a:solidFill>
              </a:rPr>
              <a:t>على موافقة المساهمين</a:t>
            </a:r>
            <a:r>
              <a:rPr lang="ar-KW" sz="2600" dirty="0" smtClean="0">
                <a:solidFill>
                  <a:schemeClr val="tx2"/>
                </a:solidFill>
              </a:rPr>
              <a:t>.</a:t>
            </a:r>
          </a:p>
          <a:p>
            <a:pPr lvl="0" algn="just" rtl="1"/>
            <a:endParaRPr lang="en-US" sz="2600" dirty="0">
              <a:solidFill>
                <a:schemeClr val="tx2"/>
              </a:solidFill>
            </a:endParaRPr>
          </a:p>
          <a:p>
            <a:pPr lvl="0" algn="just" rtl="1"/>
            <a:r>
              <a:rPr lang="ar-KW" sz="2600" dirty="0">
                <a:solidFill>
                  <a:schemeClr val="tx2"/>
                </a:solidFill>
              </a:rPr>
              <a:t>يجب أن يكون بند </a:t>
            </a:r>
            <a:r>
              <a:rPr lang="ar-KW" sz="2600" dirty="0" smtClean="0">
                <a:solidFill>
                  <a:schemeClr val="tx2"/>
                </a:solidFill>
              </a:rPr>
              <a:t>"استخدام </a:t>
            </a:r>
            <a:r>
              <a:rPr lang="ar-KW" sz="2600" dirty="0">
                <a:solidFill>
                  <a:schemeClr val="tx2"/>
                </a:solidFill>
              </a:rPr>
              <a:t>أسهم الخزينة في عملية </a:t>
            </a:r>
            <a:r>
              <a:rPr lang="ar-KW" sz="2600" dirty="0" smtClean="0">
                <a:solidFill>
                  <a:schemeClr val="tx2"/>
                </a:solidFill>
              </a:rPr>
              <a:t>الاندماج</a:t>
            </a:r>
            <a:r>
              <a:rPr lang="ar-KW" sz="2600" dirty="0">
                <a:solidFill>
                  <a:schemeClr val="tx2"/>
                </a:solidFill>
              </a:rPr>
              <a:t>" بنداً </a:t>
            </a:r>
            <a:r>
              <a:rPr lang="ar-KW" sz="2600" b="1" u="sng" dirty="0">
                <a:solidFill>
                  <a:schemeClr val="tx2"/>
                </a:solidFill>
              </a:rPr>
              <a:t>منفصلاً</a:t>
            </a:r>
            <a:r>
              <a:rPr lang="ar-KW" sz="2600" dirty="0">
                <a:solidFill>
                  <a:schemeClr val="tx2"/>
                </a:solidFill>
              </a:rPr>
              <a:t> في بنود الجمعية العامة غير العادية للشركة الدامجة</a:t>
            </a:r>
            <a:r>
              <a:rPr lang="ar-KW" sz="2600" dirty="0" smtClean="0">
                <a:solidFill>
                  <a:schemeClr val="tx2"/>
                </a:solidFill>
              </a:rPr>
              <a:t>.</a:t>
            </a:r>
            <a:endParaRPr lang="en-US" sz="2400" dirty="0" smtClean="0"/>
          </a:p>
          <a:p>
            <a:pPr lvl="0" algn="just" rtl="1"/>
            <a:endParaRPr lang="ar-KW" sz="2600" dirty="0" smtClean="0">
              <a:solidFill>
                <a:schemeClr val="tx2"/>
              </a:solidFill>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24</a:t>
            </a:fld>
            <a:endParaRPr lang="en-GB"/>
          </a:p>
        </p:txBody>
      </p:sp>
    </p:spTree>
    <p:extLst>
      <p:ext uri="{BB962C8B-B14F-4D97-AF65-F5344CB8AC3E}">
        <p14:creationId xmlns:p14="http://schemas.microsoft.com/office/powerpoint/2010/main" val="41271637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355462"/>
            <a:ext cx="8229600" cy="4809842"/>
          </a:xfrm>
        </p:spPr>
        <p:txBody>
          <a:bodyPr>
            <a:noAutofit/>
          </a:bodyPr>
          <a:lstStyle/>
          <a:p>
            <a:pPr marL="0" indent="0" algn="just" rtl="1">
              <a:buNone/>
            </a:pPr>
            <a:r>
              <a:rPr lang="ar-KW" b="1" dirty="0" smtClean="0">
                <a:solidFill>
                  <a:srgbClr val="FF0000"/>
                </a:solidFill>
                <a:latin typeface="Calibri" pitchFamily="34" charset="0"/>
              </a:rPr>
              <a:t>قرارالجمعيات </a:t>
            </a:r>
            <a:r>
              <a:rPr lang="ar-KW" b="1" dirty="0">
                <a:solidFill>
                  <a:srgbClr val="FF0000"/>
                </a:solidFill>
                <a:latin typeface="Calibri" pitchFamily="34" charset="0"/>
              </a:rPr>
              <a:t>العامة:</a:t>
            </a:r>
          </a:p>
          <a:p>
            <a:pPr algn="just" rtl="1"/>
            <a:r>
              <a:rPr lang="ar-KW" dirty="0" smtClean="0">
                <a:solidFill>
                  <a:schemeClr val="tx2"/>
                </a:solidFill>
              </a:rPr>
              <a:t>عند </a:t>
            </a:r>
            <a:r>
              <a:rPr lang="ar-KW" dirty="0">
                <a:solidFill>
                  <a:schemeClr val="tx2"/>
                </a:solidFill>
              </a:rPr>
              <a:t>صدور قرار الجمعية العامة غير العادية للشركات المندمجة بالموافقة، تصدر وزارة التجارة والصناعة قرار التنفيذ بحل الشركة والبت في التقرير الخاص بتقويم الأصول والخصوم</a:t>
            </a:r>
            <a:r>
              <a:rPr lang="ar-KW" dirty="0" smtClean="0">
                <a:solidFill>
                  <a:schemeClr val="tx2"/>
                </a:solidFill>
              </a:rPr>
              <a:t>.</a:t>
            </a:r>
          </a:p>
          <a:p>
            <a:pPr marL="0" lvl="0" indent="0" algn="just" rtl="1">
              <a:buNone/>
            </a:pPr>
            <a:endParaRPr lang="en-US" dirty="0"/>
          </a:p>
          <a:p>
            <a:pPr algn="just" rtl="1"/>
            <a:r>
              <a:rPr lang="ar-KW" dirty="0" smtClean="0">
                <a:solidFill>
                  <a:schemeClr val="tx2"/>
                </a:solidFill>
              </a:rPr>
              <a:t>تُباشر </a:t>
            </a:r>
            <a:r>
              <a:rPr lang="ar-KW" dirty="0">
                <a:solidFill>
                  <a:schemeClr val="tx2"/>
                </a:solidFill>
              </a:rPr>
              <a:t>وزارة التجارة والصناعة إجراءات النشر والنظر في اعتراضات الدائنين</a:t>
            </a:r>
            <a:r>
              <a:rPr lang="ar-KW" dirty="0" smtClean="0">
                <a:solidFill>
                  <a:schemeClr val="tx2"/>
                </a:solidFill>
              </a:rPr>
              <a:t>.</a:t>
            </a:r>
          </a:p>
          <a:p>
            <a:pPr marL="514350" lvl="0" indent="-514350" algn="just" rtl="1">
              <a:buFont typeface="+mj-lt"/>
              <a:buAutoNum type="arabicPeriod" startAt="12"/>
            </a:pPr>
            <a:endParaRPr lang="ar-KW" sz="2600" dirty="0" smtClean="0">
              <a:solidFill>
                <a:schemeClr val="tx2"/>
              </a:solidFill>
            </a:endParaRPr>
          </a:p>
          <a:p>
            <a:pPr marL="514350" lvl="0" indent="-514350" algn="just" rtl="1">
              <a:buFont typeface="+mj-lt"/>
              <a:buAutoNum type="arabicPeriod" startAt="10"/>
            </a:pPr>
            <a:endParaRPr lang="en-US" sz="2800" dirty="0">
              <a:solidFill>
                <a:schemeClr val="tx2"/>
              </a:solidFill>
            </a:endParaRPr>
          </a:p>
          <a:p>
            <a:pPr marL="628650" indent="-514350" algn="just" rtl="1">
              <a:buFont typeface="+mj-lt"/>
              <a:buAutoNum type="arabicPeriod" startAt="8"/>
            </a:pPr>
            <a:endParaRPr lang="en-US" sz="1000" dirty="0" smtClean="0">
              <a:solidFill>
                <a:schemeClr val="tx2"/>
              </a:solidFill>
            </a:endParaRPr>
          </a:p>
          <a:p>
            <a:pPr marL="3657600" lvl="8" indent="0" rtl="1">
              <a:buNone/>
            </a:pPr>
            <a:endParaRPr lang="ar-KW" sz="2400" dirty="0">
              <a:solidFill>
                <a:schemeClr val="tx2"/>
              </a:solidFill>
            </a:endParaRPr>
          </a:p>
          <a:p>
            <a:pPr lvl="8" rtl="1"/>
            <a:endParaRPr lang="en-US" sz="2400" dirty="0">
              <a:solidFill>
                <a:schemeClr val="tx2"/>
              </a:solidFill>
            </a:endParaRPr>
          </a:p>
          <a:p>
            <a:pPr lvl="8" rtl="1"/>
            <a:endParaRPr lang="en-US" sz="2400" dirty="0">
              <a:solidFill>
                <a:schemeClr val="tx2"/>
              </a:solidFill>
            </a:endParaRPr>
          </a:p>
          <a:p>
            <a:pPr lvl="8" rtl="1" fontAlgn="base">
              <a:spcAft>
                <a:spcPts val="600"/>
              </a:spcAft>
            </a:pPr>
            <a:endParaRPr lang="ar-KW"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25</a:t>
            </a:fld>
            <a:endParaRPr lang="en-GB" dirty="0">
              <a:solidFill>
                <a:prstClr val="black">
                  <a:tint val="75000"/>
                </a:prstClr>
              </a:solidFill>
            </a:endParaRPr>
          </a:p>
        </p:txBody>
      </p:sp>
    </p:spTree>
    <p:extLst>
      <p:ext uri="{BB962C8B-B14F-4D97-AF65-F5344CB8AC3E}">
        <p14:creationId xmlns:p14="http://schemas.microsoft.com/office/powerpoint/2010/main" val="840685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rPr>
              <a:t>الإجراءات الواجب اتباعها لتنفيذ </a:t>
            </a:r>
            <a:r>
              <a:rPr lang="ar-KW" sz="3200" b="1" dirty="0" smtClean="0">
                <a:solidFill>
                  <a:schemeClr val="tx2"/>
                </a:solidFill>
              </a:rPr>
              <a:t/>
            </a:r>
            <a:br>
              <a:rPr lang="ar-KW" sz="3200" b="1" dirty="0" smtClean="0">
                <a:solidFill>
                  <a:schemeClr val="tx2"/>
                </a:solidFill>
              </a:rPr>
            </a:br>
            <a:r>
              <a:rPr lang="ar-KW" sz="3200" b="1" dirty="0" smtClean="0">
                <a:solidFill>
                  <a:schemeClr val="tx2"/>
                </a:solidFill>
              </a:rPr>
              <a:t>عملية الاندماج</a:t>
            </a:r>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المرحلة الثالثة: </a:t>
            </a:r>
          </a:p>
          <a:p>
            <a:pPr marL="0" lvl="0" indent="0" algn="ctr" rtl="1" fontAlgn="base">
              <a:spcBef>
                <a:spcPct val="0"/>
              </a:spcBef>
              <a:spcAft>
                <a:spcPts val="600"/>
              </a:spcAft>
              <a:buNone/>
            </a:pPr>
            <a:r>
              <a:rPr lang="ar-KW" sz="5200" b="1" dirty="0" smtClean="0">
                <a:solidFill>
                  <a:schemeClr val="tx2"/>
                </a:solidFill>
                <a:latin typeface="Calibri" pitchFamily="34" charset="0"/>
              </a:rPr>
              <a:t>الـتــــنـــفــــيــــذ</a:t>
            </a:r>
            <a:endParaRPr lang="ar-KW" sz="5200" b="1"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26</a:t>
            </a:fld>
            <a:endParaRPr lang="en-GB">
              <a:solidFill>
                <a:prstClr val="black">
                  <a:tint val="75000"/>
                </a:prstClr>
              </a:solidFill>
            </a:endParaRPr>
          </a:p>
        </p:txBody>
      </p:sp>
    </p:spTree>
    <p:extLst>
      <p:ext uri="{BB962C8B-B14F-4D97-AF65-F5344CB8AC3E}">
        <p14:creationId xmlns:p14="http://schemas.microsoft.com/office/powerpoint/2010/main" val="15603253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355462"/>
            <a:ext cx="8229600" cy="4809842"/>
          </a:xfrm>
        </p:spPr>
        <p:txBody>
          <a:bodyPr>
            <a:noAutofit/>
          </a:bodyPr>
          <a:lstStyle/>
          <a:p>
            <a:pPr algn="just" rtl="1"/>
            <a:r>
              <a:rPr lang="en-US" sz="2600" dirty="0">
                <a:solidFill>
                  <a:schemeClr val="tx2"/>
                </a:solidFill>
              </a:rPr>
              <a:t> </a:t>
            </a:r>
            <a:r>
              <a:rPr lang="ar-KW" sz="2600" dirty="0">
                <a:solidFill>
                  <a:schemeClr val="tx2"/>
                </a:solidFill>
              </a:rPr>
              <a:t>تَبت وزارة التجارة والصناعة بإجراءات زيادة رأس المال بقيمة أصول الشركة المندمجة، بعد </a:t>
            </a:r>
            <a:r>
              <a:rPr lang="ar-KW" sz="2600" u="sng" dirty="0">
                <a:solidFill>
                  <a:schemeClr val="tx2"/>
                </a:solidFill>
              </a:rPr>
              <a:t>أخذ الموافقات اللازمة من الهيئة </a:t>
            </a:r>
            <a:r>
              <a:rPr lang="ar-KW" sz="2600" dirty="0">
                <a:solidFill>
                  <a:schemeClr val="tx2"/>
                </a:solidFill>
              </a:rPr>
              <a:t>في حال كانت الشركة مرخصاً لها.</a:t>
            </a:r>
            <a:endParaRPr lang="en-US" sz="2600" dirty="0">
              <a:solidFill>
                <a:schemeClr val="tx2"/>
              </a:solidFill>
            </a:endParaRPr>
          </a:p>
          <a:p>
            <a:pPr algn="just" rtl="1"/>
            <a:endParaRPr lang="ar-KW" sz="1500" dirty="0" smtClean="0">
              <a:solidFill>
                <a:schemeClr val="tx2"/>
              </a:solidFill>
            </a:endParaRPr>
          </a:p>
          <a:p>
            <a:pPr algn="just" rtl="1"/>
            <a:r>
              <a:rPr lang="ar-KW" sz="2600" dirty="0">
                <a:solidFill>
                  <a:schemeClr val="tx2"/>
                </a:solidFill>
              </a:rPr>
              <a:t>ت</a:t>
            </a:r>
            <a:r>
              <a:rPr lang="ar-KW" sz="2600" dirty="0" smtClean="0">
                <a:solidFill>
                  <a:schemeClr val="tx2"/>
                </a:solidFill>
              </a:rPr>
              <a:t>ُقدم </a:t>
            </a:r>
            <a:r>
              <a:rPr lang="ar-KW" sz="2600" dirty="0">
                <a:solidFill>
                  <a:schemeClr val="tx2"/>
                </a:solidFill>
              </a:rPr>
              <a:t>الشركات المندمجة لوزارة التجارة والصناعة موافقة هيئة حملة </a:t>
            </a:r>
            <a:r>
              <a:rPr lang="ar-KW" sz="2600" u="sng" dirty="0">
                <a:solidFill>
                  <a:schemeClr val="tx2"/>
                </a:solidFill>
              </a:rPr>
              <a:t>السندات أو الصكوك</a:t>
            </a:r>
            <a:r>
              <a:rPr lang="ar-KW" sz="2600" dirty="0">
                <a:solidFill>
                  <a:schemeClr val="tx2"/>
                </a:solidFill>
              </a:rPr>
              <a:t> على العملية بالإضافة إلى </a:t>
            </a:r>
            <a:r>
              <a:rPr lang="ar-KW" sz="2600" u="sng" dirty="0">
                <a:solidFill>
                  <a:schemeClr val="tx2"/>
                </a:solidFill>
              </a:rPr>
              <a:t>موافقة جميع الشركاء أو المساهمين </a:t>
            </a:r>
            <a:r>
              <a:rPr lang="ar-KW" sz="2600" dirty="0">
                <a:solidFill>
                  <a:schemeClr val="tx2"/>
                </a:solidFill>
              </a:rPr>
              <a:t>إن كان قرار الاندماج سيؤدي إلى زيادة الأعباء المالية</a:t>
            </a:r>
            <a:r>
              <a:rPr lang="ar-KW" sz="2600" dirty="0" smtClean="0">
                <a:solidFill>
                  <a:schemeClr val="tx2"/>
                </a:solidFill>
              </a:rPr>
              <a:t>.</a:t>
            </a:r>
          </a:p>
          <a:p>
            <a:pPr algn="just" rtl="1"/>
            <a:endParaRPr lang="en-US" sz="1500" dirty="0">
              <a:solidFill>
                <a:schemeClr val="tx2"/>
              </a:solidFill>
            </a:endParaRPr>
          </a:p>
          <a:p>
            <a:pPr algn="just" rtl="1"/>
            <a:r>
              <a:rPr lang="ar-KW" sz="2600" u="sng" dirty="0" smtClean="0">
                <a:solidFill>
                  <a:schemeClr val="tx2"/>
                </a:solidFill>
              </a:rPr>
              <a:t>تصدرالهيئة </a:t>
            </a:r>
            <a:r>
              <a:rPr lang="ar-KW" sz="2600" u="sng" dirty="0">
                <a:solidFill>
                  <a:schemeClr val="tx2"/>
                </a:solidFill>
              </a:rPr>
              <a:t>موافقتها من عدمه </a:t>
            </a:r>
            <a:r>
              <a:rPr lang="ar-KW" sz="2600" dirty="0">
                <a:solidFill>
                  <a:schemeClr val="tx2"/>
                </a:solidFill>
              </a:rPr>
              <a:t>على تنفيذ عملية الاندماج وذلك بعد دفع الرسوم </a:t>
            </a:r>
            <a:r>
              <a:rPr lang="ar-KW" sz="2600" dirty="0" smtClean="0">
                <a:solidFill>
                  <a:schemeClr val="tx2"/>
                </a:solidFill>
              </a:rPr>
              <a:t>مقررة والواردة </a:t>
            </a:r>
            <a:r>
              <a:rPr lang="ar-KW" sz="2600" dirty="0">
                <a:solidFill>
                  <a:schemeClr val="tx2"/>
                </a:solidFill>
              </a:rPr>
              <a:t>في </a:t>
            </a:r>
            <a:r>
              <a:rPr lang="ar-KW" sz="2600" dirty="0" smtClean="0">
                <a:solidFill>
                  <a:schemeClr val="tx2"/>
                </a:solidFill>
              </a:rPr>
              <a:t>القرار </a:t>
            </a:r>
            <a:r>
              <a:rPr lang="ar-KW" sz="2600" dirty="0">
                <a:solidFill>
                  <a:schemeClr val="tx2"/>
                </a:solidFill>
              </a:rPr>
              <a:t>رقم (65) لسنة </a:t>
            </a:r>
            <a:r>
              <a:rPr lang="ar-KW" sz="2600" dirty="0" smtClean="0">
                <a:solidFill>
                  <a:schemeClr val="tx2"/>
                </a:solidFill>
              </a:rPr>
              <a:t>2014، </a:t>
            </a:r>
            <a:r>
              <a:rPr lang="ar-KW" sz="2600" dirty="0">
                <a:solidFill>
                  <a:schemeClr val="tx2"/>
                </a:solidFill>
              </a:rPr>
              <a:t>والتأكد من سلامة الإجراءات </a:t>
            </a:r>
            <a:r>
              <a:rPr lang="ar-KW" sz="2600" u="sng" dirty="0">
                <a:solidFill>
                  <a:schemeClr val="tx2"/>
                </a:solidFill>
              </a:rPr>
              <a:t>والتـزام الشركات المعنية بالضوابط المحددة </a:t>
            </a:r>
            <a:r>
              <a:rPr lang="ar-KW" sz="2600" dirty="0">
                <a:solidFill>
                  <a:schemeClr val="tx2"/>
                </a:solidFill>
              </a:rPr>
              <a:t>من قبل الهيئة. </a:t>
            </a:r>
            <a:endParaRPr lang="ar-KW" sz="2600" dirty="0" smtClean="0">
              <a:solidFill>
                <a:schemeClr val="tx2"/>
              </a:solidFill>
            </a:endParaRPr>
          </a:p>
          <a:p>
            <a:pPr marL="514350" lvl="0" indent="-514350" algn="just" rtl="1">
              <a:buFont typeface="+mj-lt"/>
              <a:buAutoNum type="arabicPeriod" startAt="14"/>
            </a:pPr>
            <a:endParaRPr lang="en-US" sz="2800" dirty="0"/>
          </a:p>
          <a:p>
            <a:pPr marL="514350" indent="-514350" algn="just" rtl="1">
              <a:buFont typeface="+mj-lt"/>
              <a:buAutoNum type="arabicPeriod" startAt="14"/>
            </a:pPr>
            <a:endParaRPr lang="ar-KW" sz="2600" dirty="0">
              <a:solidFill>
                <a:schemeClr val="tx2"/>
              </a:solidFill>
            </a:endParaRPr>
          </a:p>
          <a:p>
            <a:pPr marL="0" indent="0" algn="just" rtl="1">
              <a:buNone/>
            </a:pPr>
            <a:endParaRPr lang="en-US" sz="2600" dirty="0">
              <a:solidFill>
                <a:schemeClr val="tx2"/>
              </a:solidFill>
            </a:endParaRPr>
          </a:p>
          <a:p>
            <a:pPr algn="just" rtl="1"/>
            <a:endParaRPr lang="en-US" sz="2600" dirty="0">
              <a:solidFill>
                <a:schemeClr val="tx2"/>
              </a:solidFill>
            </a:endParaRPr>
          </a:p>
          <a:p>
            <a:pPr algn="just" rtl="1"/>
            <a:endParaRPr lang="en-US" sz="2600" dirty="0">
              <a:solidFill>
                <a:schemeClr val="tx2"/>
              </a:solidFill>
            </a:endParaRPr>
          </a:p>
          <a:p>
            <a:pPr algn="just" rtl="1"/>
            <a:endParaRPr lang="ar-KW" sz="2600" dirty="0">
              <a:solidFill>
                <a:schemeClr val="tx2"/>
              </a:solidFill>
            </a:endParaRPr>
          </a:p>
          <a:p>
            <a:pPr algn="just" rtl="1"/>
            <a:endParaRPr lang="en-US" sz="2600" dirty="0">
              <a:solidFill>
                <a:schemeClr val="tx2"/>
              </a:solidFill>
            </a:endParaRPr>
          </a:p>
          <a:p>
            <a:pPr algn="just" rtl="1"/>
            <a:endParaRPr lang="en-US" sz="2600" dirty="0">
              <a:solidFill>
                <a:schemeClr val="tx2"/>
              </a:solidFill>
            </a:endParaRPr>
          </a:p>
          <a:p>
            <a:pPr algn="just" rtl="1" fontAlgn="base">
              <a:spcAft>
                <a:spcPts val="600"/>
              </a:spcAft>
            </a:pPr>
            <a:endParaRPr lang="ar-KW" sz="26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27</a:t>
            </a:fld>
            <a:endParaRPr lang="en-GB" dirty="0">
              <a:solidFill>
                <a:prstClr val="black">
                  <a:tint val="75000"/>
                </a:prstClr>
              </a:solidFill>
            </a:endParaRPr>
          </a:p>
        </p:txBody>
      </p:sp>
    </p:spTree>
    <p:extLst>
      <p:ext uri="{BB962C8B-B14F-4D97-AF65-F5344CB8AC3E}">
        <p14:creationId xmlns:p14="http://schemas.microsoft.com/office/powerpoint/2010/main" val="3646287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355462"/>
            <a:ext cx="8229600" cy="4809842"/>
          </a:xfrm>
        </p:spPr>
        <p:txBody>
          <a:bodyPr>
            <a:noAutofit/>
          </a:bodyPr>
          <a:lstStyle/>
          <a:p>
            <a:pPr algn="just" rtl="1"/>
            <a:r>
              <a:rPr lang="ar-KW" sz="2600" dirty="0" smtClean="0">
                <a:solidFill>
                  <a:schemeClr val="tx2"/>
                </a:solidFill>
              </a:rPr>
              <a:t>يَتم </a:t>
            </a:r>
            <a:r>
              <a:rPr lang="ar-KW" sz="2600" dirty="0">
                <a:solidFill>
                  <a:schemeClr val="tx2"/>
                </a:solidFill>
              </a:rPr>
              <a:t>إنشاء كيان قانوني جديد نتيجة عملية الاندماج والتأشير في سجل الشركات لدى الجهات الرقابية المعنية.</a:t>
            </a:r>
            <a:endParaRPr lang="en-US" sz="2800" dirty="0"/>
          </a:p>
          <a:p>
            <a:pPr algn="just" rtl="1"/>
            <a:endParaRPr lang="ar-KW" sz="2600" dirty="0" smtClean="0">
              <a:solidFill>
                <a:schemeClr val="tx2"/>
              </a:solidFill>
            </a:endParaRPr>
          </a:p>
          <a:p>
            <a:pPr algn="just" rtl="1"/>
            <a:r>
              <a:rPr lang="ar-KW" sz="2600" dirty="0" smtClean="0">
                <a:solidFill>
                  <a:schemeClr val="tx2"/>
                </a:solidFill>
              </a:rPr>
              <a:t>تخطر </a:t>
            </a:r>
            <a:r>
              <a:rPr lang="ar-KW" sz="2600" dirty="0">
                <a:solidFill>
                  <a:schemeClr val="tx2"/>
                </a:solidFill>
              </a:rPr>
              <a:t>الوزارة الهيئة بالانتهاء من تنفيذ عملية الاندماج وعليه ترفق عقد التأسيس والنظام الأساسي الجديد للشركة</a:t>
            </a:r>
            <a:r>
              <a:rPr lang="ar-KW" sz="2600" dirty="0" smtClean="0">
                <a:solidFill>
                  <a:schemeClr val="tx2"/>
                </a:solidFill>
              </a:rPr>
              <a:t>.</a:t>
            </a:r>
          </a:p>
          <a:p>
            <a:pPr algn="just" rtl="1"/>
            <a:endParaRPr lang="en-US" sz="2600" dirty="0">
              <a:solidFill>
                <a:schemeClr val="tx2"/>
              </a:solidFill>
            </a:endParaRPr>
          </a:p>
          <a:p>
            <a:pPr algn="just" rtl="1"/>
            <a:r>
              <a:rPr lang="ar-KW" sz="2600" dirty="0" smtClean="0">
                <a:solidFill>
                  <a:schemeClr val="tx2"/>
                </a:solidFill>
              </a:rPr>
              <a:t>تُفصح </a:t>
            </a:r>
            <a:r>
              <a:rPr lang="ar-KW" sz="2600" dirty="0">
                <a:solidFill>
                  <a:schemeClr val="tx2"/>
                </a:solidFill>
              </a:rPr>
              <a:t>الشركة الجديدة (الدامجة) عن الانتهاء من تنفيذ عملية الاندماج وذلك بالموقع الإلكتروني الخاص ببورصة الأوراق المالية وشريط التداول (إن كانت إحدى الشركات المندمجة مدرجة)، بالإضافة إلى النشر في الجريدة الرسمية.</a:t>
            </a:r>
            <a:endParaRPr lang="en-US" sz="2600" dirty="0">
              <a:solidFill>
                <a:schemeClr val="tx2"/>
              </a:solidFill>
            </a:endParaRPr>
          </a:p>
          <a:p>
            <a:pPr marL="514350" indent="-514350" algn="just" rtl="1">
              <a:buFont typeface="+mj-lt"/>
              <a:buAutoNum type="arabicPeriod" startAt="17"/>
            </a:pPr>
            <a:endParaRPr lang="ar-KW" sz="2600" dirty="0">
              <a:solidFill>
                <a:schemeClr val="tx2"/>
              </a:solidFill>
            </a:endParaRPr>
          </a:p>
          <a:p>
            <a:pPr marL="0" indent="0" algn="just" rtl="1">
              <a:buNone/>
            </a:pPr>
            <a:endParaRPr lang="en-US" sz="2600" dirty="0">
              <a:solidFill>
                <a:schemeClr val="tx2"/>
              </a:solidFill>
            </a:endParaRPr>
          </a:p>
          <a:p>
            <a:pPr algn="just" rtl="1"/>
            <a:endParaRPr lang="en-US" sz="2600" dirty="0">
              <a:solidFill>
                <a:schemeClr val="tx2"/>
              </a:solidFill>
            </a:endParaRPr>
          </a:p>
          <a:p>
            <a:pPr algn="just" rtl="1"/>
            <a:endParaRPr lang="en-US" sz="2600" dirty="0">
              <a:solidFill>
                <a:schemeClr val="tx2"/>
              </a:solidFill>
            </a:endParaRPr>
          </a:p>
          <a:p>
            <a:pPr algn="just" rtl="1"/>
            <a:endParaRPr lang="ar-KW" sz="2600" dirty="0">
              <a:solidFill>
                <a:schemeClr val="tx2"/>
              </a:solidFill>
            </a:endParaRPr>
          </a:p>
          <a:p>
            <a:pPr algn="just" rtl="1"/>
            <a:endParaRPr lang="en-US" sz="2600" dirty="0">
              <a:solidFill>
                <a:schemeClr val="tx2"/>
              </a:solidFill>
            </a:endParaRPr>
          </a:p>
          <a:p>
            <a:pPr algn="just" rtl="1"/>
            <a:endParaRPr lang="en-US" sz="2600" dirty="0">
              <a:solidFill>
                <a:schemeClr val="tx2"/>
              </a:solidFill>
            </a:endParaRPr>
          </a:p>
          <a:p>
            <a:pPr algn="just" rtl="1" fontAlgn="base">
              <a:spcAft>
                <a:spcPts val="600"/>
              </a:spcAft>
            </a:pPr>
            <a:endParaRPr lang="ar-KW" sz="26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28</a:t>
            </a:fld>
            <a:endParaRPr lang="en-GB" dirty="0">
              <a:solidFill>
                <a:prstClr val="black">
                  <a:tint val="75000"/>
                </a:prstClr>
              </a:solidFill>
            </a:endParaRPr>
          </a:p>
        </p:txBody>
      </p:sp>
    </p:spTree>
    <p:extLst>
      <p:ext uri="{BB962C8B-B14F-4D97-AF65-F5344CB8AC3E}">
        <p14:creationId xmlns:p14="http://schemas.microsoft.com/office/powerpoint/2010/main" val="14099383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rPr>
              <a:t>الإجراءات الواجب اتباعها لتنفيذ </a:t>
            </a:r>
            <a:r>
              <a:rPr lang="ar-KW" sz="3200" b="1" dirty="0" smtClean="0">
                <a:solidFill>
                  <a:schemeClr val="tx2"/>
                </a:solidFill>
              </a:rPr>
              <a:t/>
            </a:r>
            <a:br>
              <a:rPr lang="ar-KW" sz="3200" b="1" dirty="0" smtClean="0">
                <a:solidFill>
                  <a:schemeClr val="tx2"/>
                </a:solidFill>
              </a:rPr>
            </a:br>
            <a:r>
              <a:rPr lang="ar-KW" sz="3200" b="1" dirty="0" smtClean="0">
                <a:solidFill>
                  <a:schemeClr val="tx2"/>
                </a:solidFill>
              </a:rPr>
              <a:t>عملية الاندماج</a:t>
            </a:r>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800" b="1" dirty="0" smtClean="0">
                <a:solidFill>
                  <a:srgbClr val="FF0000"/>
                </a:solidFill>
                <a:latin typeface="Calibri" pitchFamily="34" charset="0"/>
              </a:rPr>
              <a:t>إلتزامات الاندماج</a:t>
            </a:r>
            <a:r>
              <a:rPr lang="ar-KW" sz="1800" dirty="0" smtClean="0">
                <a:solidFill>
                  <a:srgbClr val="FF0000"/>
                </a:solidFill>
                <a:latin typeface="Calibri" pitchFamily="34" charset="0"/>
              </a:rPr>
              <a:t> </a:t>
            </a:r>
            <a:r>
              <a:rPr lang="ar-KW" sz="5800" b="1" dirty="0" smtClean="0">
                <a:solidFill>
                  <a:srgbClr val="FF0000"/>
                </a:solidFill>
                <a:latin typeface="Calibri" pitchFamily="34" charset="0"/>
              </a:rPr>
              <a:t>: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29</a:t>
            </a:fld>
            <a:endParaRPr lang="en-GB">
              <a:solidFill>
                <a:prstClr val="black">
                  <a:tint val="75000"/>
                </a:prstClr>
              </a:solidFill>
            </a:endParaRPr>
          </a:p>
        </p:txBody>
      </p:sp>
    </p:spTree>
    <p:extLst>
      <p:ext uri="{BB962C8B-B14F-4D97-AF65-F5344CB8AC3E}">
        <p14:creationId xmlns:p14="http://schemas.microsoft.com/office/powerpoint/2010/main" val="2981524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endParaRPr lang="ar-KW" sz="2400" dirty="0" smtClean="0">
              <a:solidFill>
                <a:srgbClr val="1F497D"/>
              </a:solidFill>
              <a:latin typeface="Calibri" pitchFamily="34" charset="0"/>
            </a:endParaRPr>
          </a:p>
          <a:p>
            <a:pPr marL="0" lvl="0" indent="0" algn="just" rtl="1">
              <a:buNone/>
            </a:pPr>
            <a:r>
              <a:rPr lang="ar-KW" sz="4800" dirty="0" smtClean="0">
                <a:solidFill>
                  <a:srgbClr val="1F497D"/>
                </a:solidFill>
                <a:latin typeface="Calibri" pitchFamily="34" charset="0"/>
              </a:rPr>
              <a:t>تسري </a:t>
            </a:r>
            <a:r>
              <a:rPr lang="ar-KW" sz="4800" b="1" dirty="0">
                <a:solidFill>
                  <a:srgbClr val="1F497D"/>
                </a:solidFill>
                <a:cs typeface="Times New Roman"/>
              </a:rPr>
              <a:t>تعليمات هيئة أ</a:t>
            </a:r>
            <a:r>
              <a:rPr lang="ar-KW" sz="4800" b="1" dirty="0" smtClean="0">
                <a:solidFill>
                  <a:srgbClr val="1F497D"/>
                </a:solidFill>
                <a:cs typeface="Times New Roman"/>
              </a:rPr>
              <a:t>سواق </a:t>
            </a:r>
            <a:r>
              <a:rPr lang="ar-KW" sz="4800" b="1" dirty="0">
                <a:solidFill>
                  <a:srgbClr val="1F497D"/>
                </a:solidFill>
                <a:cs typeface="Times New Roman"/>
              </a:rPr>
              <a:t>المال رقم 6 لسنة 2014 بشأن ضوابط إجراءات تنفيذ عمليات الاندماج </a:t>
            </a:r>
            <a:r>
              <a:rPr lang="ar-KW" sz="4800" dirty="0">
                <a:solidFill>
                  <a:srgbClr val="1F497D"/>
                </a:solidFill>
                <a:latin typeface="Calibri" pitchFamily="34" charset="0"/>
              </a:rPr>
              <a:t>على الشركات </a:t>
            </a:r>
            <a:r>
              <a:rPr lang="ar-KW" sz="4800" u="sng" dirty="0">
                <a:solidFill>
                  <a:srgbClr val="1F497D"/>
                </a:solidFill>
                <a:latin typeface="Calibri" pitchFamily="34" charset="0"/>
              </a:rPr>
              <a:t>المرخص لها</a:t>
            </a:r>
            <a:r>
              <a:rPr lang="ar-KW" sz="4800" dirty="0">
                <a:solidFill>
                  <a:srgbClr val="1F497D"/>
                </a:solidFill>
                <a:latin typeface="Calibri" pitchFamily="34" charset="0"/>
              </a:rPr>
              <a:t> من هيئة أسواق المال أو </a:t>
            </a:r>
            <a:r>
              <a:rPr lang="ar-KW" sz="4800" u="sng" dirty="0">
                <a:solidFill>
                  <a:srgbClr val="1F497D"/>
                </a:solidFill>
                <a:latin typeface="Calibri" pitchFamily="34" charset="0"/>
              </a:rPr>
              <a:t>الشركات المدرجة </a:t>
            </a:r>
            <a:r>
              <a:rPr lang="ar-KW" sz="4800" dirty="0">
                <a:solidFill>
                  <a:srgbClr val="1F497D"/>
                </a:solidFill>
                <a:latin typeface="Calibri" pitchFamily="34" charset="0"/>
              </a:rPr>
              <a:t>في بورصة الأوراق المالية. </a:t>
            </a:r>
          </a:p>
          <a:p>
            <a:pPr marL="0" indent="0" algn="r" rtl="1" fontAlgn="base">
              <a:spcBef>
                <a:spcPct val="0"/>
              </a:spcBef>
              <a:spcAft>
                <a:spcPts val="600"/>
              </a:spcAft>
              <a:buNone/>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a:t>
            </a:fld>
            <a:endParaRPr lang="en-GB"/>
          </a:p>
        </p:txBody>
      </p:sp>
    </p:spTree>
    <p:extLst>
      <p:ext uri="{BB962C8B-B14F-4D97-AF65-F5344CB8AC3E}">
        <p14:creationId xmlns:p14="http://schemas.microsoft.com/office/powerpoint/2010/main" val="985030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3200" b="1"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endParaRPr lang="ar-KW" sz="200" b="1" dirty="0" smtClean="0">
              <a:solidFill>
                <a:schemeClr val="tx2"/>
              </a:solidFill>
            </a:endParaRPr>
          </a:p>
          <a:p>
            <a:pPr marL="0" lvl="0" indent="0" algn="just" rtl="1">
              <a:buNone/>
            </a:pPr>
            <a:endParaRPr lang="en-US" sz="2600" b="1" dirty="0">
              <a:solidFill>
                <a:schemeClr val="tx2"/>
              </a:solidFill>
            </a:endParaRPr>
          </a:p>
          <a:p>
            <a:pPr lvl="0" algn="just" rtl="1"/>
            <a:r>
              <a:rPr lang="ar-KW" sz="2600" dirty="0">
                <a:solidFill>
                  <a:schemeClr val="tx2"/>
                </a:solidFill>
              </a:rPr>
              <a:t> يُخطر مقدم العرض جهاز حماية المنافسة إذا قدم عرضاً يؤدي إلى السيطرة أو زيادة السيطرة القائمة على السوق المعنية وفقاً للمعايير التي يحددها القانون رقم (10) لسنة 2007 في شأن حماية المنافسة ولائحته التنفيذية.</a:t>
            </a:r>
            <a:endParaRPr lang="en-US" sz="2600" dirty="0">
              <a:solidFill>
                <a:schemeClr val="tx2"/>
              </a:solidFill>
            </a:endParaRPr>
          </a:p>
          <a:p>
            <a:pPr marL="0" indent="0" algn="just">
              <a:buNone/>
            </a:pPr>
            <a:r>
              <a:rPr lang="ar-KW" dirty="0"/>
              <a:t> </a:t>
            </a:r>
            <a:endParaRPr lang="en-US" sz="2400" dirty="0" smtClean="0"/>
          </a:p>
          <a:p>
            <a:pPr lvl="0" algn="just" rtl="1"/>
            <a:r>
              <a:rPr lang="ar-KW" sz="2600" dirty="0" smtClean="0">
                <a:solidFill>
                  <a:schemeClr val="tx2"/>
                </a:solidFill>
              </a:rPr>
              <a:t>يُحظر على الشركات المندمجة إذا  </a:t>
            </a:r>
            <a:r>
              <a:rPr lang="ar-KW" sz="2600" b="1" u="sng" dirty="0" smtClean="0">
                <a:solidFill>
                  <a:schemeClr val="tx2"/>
                </a:solidFill>
              </a:rPr>
              <a:t>تراجعت</a:t>
            </a:r>
            <a:r>
              <a:rPr lang="ar-KW" sz="2600" dirty="0" smtClean="0">
                <a:solidFill>
                  <a:schemeClr val="tx2"/>
                </a:solidFill>
              </a:rPr>
              <a:t> عن الاندماج أن تتقدم بأي عملية اندماج خلال الأشهر الستة التالية لانتهاء تقديم مشروع عقد الاندماج.</a:t>
            </a:r>
          </a:p>
          <a:p>
            <a:pPr lvl="0" algn="just" rtl="1"/>
            <a:endParaRPr lang="ar-KW" sz="2600" dirty="0" smtClean="0">
              <a:solidFill>
                <a:schemeClr val="tx2"/>
              </a:solidFill>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30</a:t>
            </a:fld>
            <a:endParaRPr lang="en-GB"/>
          </a:p>
        </p:txBody>
      </p:sp>
    </p:spTree>
    <p:extLst>
      <p:ext uri="{BB962C8B-B14F-4D97-AF65-F5344CB8AC3E}">
        <p14:creationId xmlns:p14="http://schemas.microsoft.com/office/powerpoint/2010/main" val="41657497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5040560"/>
          </a:xfrm>
        </p:spPr>
        <p:txBody>
          <a:bodyPr>
            <a:noAutofit/>
          </a:bodyPr>
          <a:lstStyle/>
          <a:p>
            <a:pPr marL="0" indent="0" algn="just" rtl="1">
              <a:buNone/>
            </a:pPr>
            <a:r>
              <a:rPr lang="ar-KW" sz="3400" b="1" dirty="0">
                <a:solidFill>
                  <a:srgbClr val="FF0000"/>
                </a:solidFill>
                <a:latin typeface="Calibri" pitchFamily="34" charset="0"/>
              </a:rPr>
              <a:t>تعارض المصالح:</a:t>
            </a:r>
            <a:endParaRPr lang="en-US" sz="3400" b="1" dirty="0">
              <a:solidFill>
                <a:srgbClr val="FF0000"/>
              </a:solidFill>
              <a:latin typeface="Calibri" pitchFamily="34" charset="0"/>
            </a:endParaRPr>
          </a:p>
          <a:p>
            <a:pPr marL="0" indent="0" algn="just" rtl="1">
              <a:buNone/>
            </a:pPr>
            <a:r>
              <a:rPr lang="ar-KW" b="1" u="sng" dirty="0" smtClean="0">
                <a:solidFill>
                  <a:schemeClr val="tx2"/>
                </a:solidFill>
                <a:latin typeface="Calibri" pitchFamily="34" charset="0"/>
              </a:rPr>
              <a:t>لا </a:t>
            </a:r>
            <a:r>
              <a:rPr lang="ar-KW" b="1" u="sng" dirty="0">
                <a:solidFill>
                  <a:schemeClr val="tx2"/>
                </a:solidFill>
                <a:latin typeface="Calibri" pitchFamily="34" charset="0"/>
              </a:rPr>
              <a:t>يجوز</a:t>
            </a:r>
            <a:r>
              <a:rPr lang="ar-KW" b="1" dirty="0">
                <a:solidFill>
                  <a:schemeClr val="tx2"/>
                </a:solidFill>
                <a:latin typeface="Calibri" pitchFamily="34" charset="0"/>
              </a:rPr>
              <a:t> </a:t>
            </a:r>
            <a:r>
              <a:rPr lang="ar-KW" dirty="0">
                <a:solidFill>
                  <a:schemeClr val="tx2"/>
                </a:solidFill>
                <a:latin typeface="Calibri" pitchFamily="34" charset="0"/>
              </a:rPr>
              <a:t>لعضو مجلس إدارة الشركة الداخلة في عملية الاندماج التصويت في مجلس الإدارة أو لجانه الفرعية أو الجمعية العامة للشركة إذا كان له أو زوجه أو أحد أقاربه من الدرجة الأولى مصلحة في عملية الاندماج، ويعد من قبيل المصلحة أن يكون العضو ممثلاً في مجلس إدارة الشركة الأخرى الطرف في عملية الاندماج أو مساهماً فيها أو يشغل وظيفة تنفيذية بها.</a:t>
            </a:r>
            <a:endParaRPr lang="en-US" dirty="0">
              <a:solidFill>
                <a:schemeClr val="tx2"/>
              </a:solidFill>
              <a:latin typeface="Calibri" pitchFamily="34" charset="0"/>
            </a:endParaRPr>
          </a:p>
          <a:p>
            <a:pPr marL="0" indent="0" algn="just" rtl="1">
              <a:buNone/>
            </a:pPr>
            <a:r>
              <a:rPr lang="ar-KW" sz="1500" dirty="0" smtClean="0">
                <a:solidFill>
                  <a:schemeClr val="tx2"/>
                </a:solidFill>
                <a:latin typeface="Calibri" pitchFamily="34" charset="0"/>
              </a:rPr>
              <a:t> </a:t>
            </a:r>
          </a:p>
          <a:p>
            <a:pPr algn="just" rtl="1"/>
            <a:r>
              <a:rPr lang="ar-KW" sz="2400" dirty="0" smtClean="0">
                <a:solidFill>
                  <a:schemeClr val="tx2"/>
                </a:solidFill>
                <a:latin typeface="Calibri" pitchFamily="34" charset="0"/>
              </a:rPr>
              <a:t>يجب تقديم التعهدات والإقرارت </a:t>
            </a:r>
            <a:r>
              <a:rPr lang="ar-KW" sz="2400" dirty="0">
                <a:solidFill>
                  <a:schemeClr val="tx2"/>
                </a:solidFill>
                <a:latin typeface="Calibri" pitchFamily="34" charset="0"/>
              </a:rPr>
              <a:t>اللازمة للهيئة بالإلتزام بأحكام </a:t>
            </a:r>
            <a:r>
              <a:rPr lang="ar-KW" sz="2400" dirty="0" smtClean="0">
                <a:solidFill>
                  <a:schemeClr val="tx2"/>
                </a:solidFill>
                <a:latin typeface="Calibri" pitchFamily="34" charset="0"/>
              </a:rPr>
              <a:t>المشار إليها في حال وجود تعارض مصالح في عملية </a:t>
            </a:r>
            <a:r>
              <a:rPr lang="ar-KW" sz="2400" dirty="0">
                <a:solidFill>
                  <a:schemeClr val="tx2"/>
                </a:solidFill>
                <a:latin typeface="Calibri" pitchFamily="34" charset="0"/>
              </a:rPr>
              <a:t>الاندماج. </a:t>
            </a: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31</a:t>
            </a:fld>
            <a:endParaRPr lang="en-GB">
              <a:solidFill>
                <a:prstClr val="black">
                  <a:tint val="75000"/>
                </a:prstClr>
              </a:solidFill>
            </a:endParaRPr>
          </a:p>
        </p:txBody>
      </p:sp>
    </p:spTree>
    <p:extLst>
      <p:ext uri="{BB962C8B-B14F-4D97-AF65-F5344CB8AC3E}">
        <p14:creationId xmlns:p14="http://schemas.microsoft.com/office/powerpoint/2010/main" val="15577483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135285"/>
            <a:ext cx="8229600" cy="4525963"/>
          </a:xfrm>
        </p:spPr>
        <p:txBody>
          <a:bodyPr>
            <a:noAutofit/>
          </a:bodyPr>
          <a:lstStyle/>
          <a:p>
            <a:pPr marL="0" lvl="0" indent="0" algn="just" rtl="1">
              <a:buNone/>
            </a:pPr>
            <a:endParaRPr lang="ar-KW" sz="200" b="1" dirty="0" smtClean="0">
              <a:solidFill>
                <a:schemeClr val="tx2"/>
              </a:solidFill>
            </a:endParaRPr>
          </a:p>
          <a:p>
            <a:pPr algn="just" rtl="1"/>
            <a:r>
              <a:rPr lang="ar-KW" sz="3400" b="1" dirty="0">
                <a:solidFill>
                  <a:srgbClr val="FF0000"/>
                </a:solidFill>
                <a:latin typeface="Calibri" pitchFamily="34" charset="0"/>
              </a:rPr>
              <a:t>طرف ذو سيطرة فعلية: </a:t>
            </a:r>
          </a:p>
          <a:p>
            <a:pPr marL="0" indent="0" algn="just" rtl="1">
              <a:buNone/>
            </a:pPr>
            <a:r>
              <a:rPr lang="ar-KW" sz="2000" dirty="0" smtClean="0">
                <a:solidFill>
                  <a:schemeClr val="tx2"/>
                </a:solidFill>
                <a:latin typeface="Calibri" pitchFamily="34" charset="0"/>
              </a:rPr>
              <a:t>شخص </a:t>
            </a:r>
            <a:r>
              <a:rPr lang="ar-KW" sz="2000" dirty="0">
                <a:solidFill>
                  <a:schemeClr val="tx2"/>
                </a:solidFill>
                <a:latin typeface="Calibri" pitchFamily="34" charset="0"/>
              </a:rPr>
              <a:t>تتحقق لديه السيطرة الفعلية في الشركات الداخلة في عملية الاندماج </a:t>
            </a:r>
            <a:r>
              <a:rPr lang="ar-KW" sz="2000" dirty="0" smtClean="0">
                <a:solidFill>
                  <a:schemeClr val="tx2"/>
                </a:solidFill>
                <a:latin typeface="Calibri" pitchFamily="34" charset="0"/>
              </a:rPr>
              <a:t>بموجب </a:t>
            </a:r>
            <a:r>
              <a:rPr lang="ar-KW" sz="2000" dirty="0">
                <a:solidFill>
                  <a:schemeClr val="tx2"/>
                </a:solidFill>
                <a:latin typeface="Calibri" pitchFamily="34" charset="0"/>
              </a:rPr>
              <a:t>وضع أو اتفاق أو ملكية لأسهم أو حصص أياً كانت نسبتها </a:t>
            </a:r>
            <a:r>
              <a:rPr lang="ar-KW" sz="2000" dirty="0" smtClean="0">
                <a:solidFill>
                  <a:schemeClr val="tx2"/>
                </a:solidFill>
                <a:latin typeface="Calibri" pitchFamily="34" charset="0"/>
              </a:rPr>
              <a:t>تؤدي إلى </a:t>
            </a:r>
            <a:r>
              <a:rPr lang="ar-KW" sz="2000" dirty="0">
                <a:solidFill>
                  <a:schemeClr val="tx2"/>
                </a:solidFill>
                <a:latin typeface="Calibri" pitchFamily="34" charset="0"/>
              </a:rPr>
              <a:t>التحكم في تعيين أغلبية أعضاء مجلس الإدارة أو في </a:t>
            </a:r>
            <a:r>
              <a:rPr lang="ar-KW" sz="2000" dirty="0" smtClean="0">
                <a:solidFill>
                  <a:schemeClr val="tx2"/>
                </a:solidFill>
                <a:latin typeface="Calibri" pitchFamily="34" charset="0"/>
              </a:rPr>
              <a:t>القرارات الصادرة </a:t>
            </a:r>
            <a:r>
              <a:rPr lang="ar-KW" sz="2000" dirty="0">
                <a:solidFill>
                  <a:schemeClr val="tx2"/>
                </a:solidFill>
                <a:latin typeface="Calibri" pitchFamily="34" charset="0"/>
              </a:rPr>
              <a:t>عنه أو في القرارات الصادرة عن الجمعيات العامة للشركات </a:t>
            </a:r>
            <a:r>
              <a:rPr lang="ar-KW" sz="2000" dirty="0" smtClean="0">
                <a:solidFill>
                  <a:schemeClr val="tx2"/>
                </a:solidFill>
                <a:latin typeface="Calibri" pitchFamily="34" charset="0"/>
              </a:rPr>
              <a:t>الداخلة  في عملية </a:t>
            </a:r>
            <a:r>
              <a:rPr lang="ar-KW" sz="2000" dirty="0">
                <a:solidFill>
                  <a:schemeClr val="tx2"/>
                </a:solidFill>
                <a:latin typeface="Calibri" pitchFamily="34" charset="0"/>
              </a:rPr>
              <a:t>الاندماج.</a:t>
            </a:r>
          </a:p>
          <a:p>
            <a:pPr algn="just" rtl="1"/>
            <a:endParaRPr lang="ar-KW" sz="200" dirty="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endParaRPr lang="ar-KW" sz="2400" b="1" dirty="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endParaRPr lang="ar-KW" sz="2400" b="1" dirty="0" smtClean="0">
              <a:solidFill>
                <a:schemeClr val="tx2"/>
              </a:solidFill>
              <a:latin typeface="Calibri" pitchFamily="34" charset="0"/>
            </a:endParaRPr>
          </a:p>
          <a:p>
            <a:pPr marL="0" indent="0" algn="just" rtl="1">
              <a:buNone/>
            </a:pPr>
            <a:r>
              <a:rPr lang="ar-KW" sz="2000" b="1" dirty="0" smtClean="0">
                <a:solidFill>
                  <a:schemeClr val="tx2"/>
                </a:solidFill>
                <a:latin typeface="Calibri" pitchFamily="34" charset="0"/>
              </a:rPr>
              <a:t>إذا كان الاندماج سيؤدي إلى وجود شخص ذو سيطرة فعلية لدى كل من الشركة الدامجة والمندمجة قبل تنفيذ عملية الاندماج، فإنه يجب أن </a:t>
            </a:r>
            <a:r>
              <a:rPr lang="ar-KW" sz="2000" b="1" u="sng" dirty="0" smtClean="0">
                <a:solidFill>
                  <a:schemeClr val="tx2"/>
                </a:solidFill>
                <a:latin typeface="Calibri" pitchFamily="34" charset="0"/>
              </a:rPr>
              <a:t>يتضمن مشروع عقد الاندماج البيانات الإضافية التالية</a:t>
            </a:r>
            <a:r>
              <a:rPr lang="ar-KW" sz="2000" b="1" dirty="0" smtClean="0">
                <a:solidFill>
                  <a:schemeClr val="tx2"/>
                </a:solidFill>
                <a:latin typeface="Calibri" pitchFamily="34" charset="0"/>
              </a:rPr>
              <a:t>:</a:t>
            </a:r>
          </a:p>
          <a:p>
            <a:pPr marL="457200" indent="-457200" algn="r" rtl="1">
              <a:buFont typeface="+mj-lt"/>
              <a:buAutoNum type="arabicPeriod"/>
            </a:pPr>
            <a:endParaRPr lang="ar-KW" sz="2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32</a:t>
            </a:fld>
            <a:endParaRPr lang="en-GB">
              <a:solidFill>
                <a:prstClr val="black">
                  <a:tint val="75000"/>
                </a:prstClr>
              </a:solidFill>
            </a:endParaRPr>
          </a:p>
        </p:txBody>
      </p:sp>
      <p:sp>
        <p:nvSpPr>
          <p:cNvPr id="10" name="Oval 9"/>
          <p:cNvSpPr/>
          <p:nvPr/>
        </p:nvSpPr>
        <p:spPr>
          <a:xfrm>
            <a:off x="5203139" y="3587408"/>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Oval 10"/>
          <p:cNvSpPr/>
          <p:nvPr/>
        </p:nvSpPr>
        <p:spPr>
          <a:xfrm>
            <a:off x="5273160" y="3625508"/>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rPr>
              <a:t>طرف ذو سيطرة فعلية</a:t>
            </a:r>
            <a:endParaRPr lang="en-US" dirty="0">
              <a:solidFill>
                <a:prstClr val="black"/>
              </a:solidFill>
            </a:endParaRPr>
          </a:p>
        </p:txBody>
      </p:sp>
      <p:sp>
        <p:nvSpPr>
          <p:cNvPr id="14" name="Oval 13"/>
          <p:cNvSpPr/>
          <p:nvPr/>
        </p:nvSpPr>
        <p:spPr>
          <a:xfrm>
            <a:off x="2627784" y="2758475"/>
            <a:ext cx="1409700" cy="1193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latin typeface="Sakkal Majalla" pitchFamily="2" charset="-78"/>
                <a:cs typeface="Sakkal Majalla" pitchFamily="2" charset="-78"/>
              </a:rPr>
              <a:t>الشركة الدامجة</a:t>
            </a:r>
            <a:endParaRPr lang="en-US" dirty="0">
              <a:solidFill>
                <a:prstClr val="black"/>
              </a:solidFill>
              <a:latin typeface="Sakkal Majalla" pitchFamily="2" charset="-78"/>
              <a:cs typeface="Sakkal Majalla" pitchFamily="2" charset="-78"/>
            </a:endParaRPr>
          </a:p>
        </p:txBody>
      </p:sp>
      <p:sp>
        <p:nvSpPr>
          <p:cNvPr id="15" name="Oval 14"/>
          <p:cNvSpPr/>
          <p:nvPr/>
        </p:nvSpPr>
        <p:spPr>
          <a:xfrm>
            <a:off x="2627784" y="4130075"/>
            <a:ext cx="1358214" cy="12431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latin typeface="Sakkal Majalla" pitchFamily="2" charset="-78"/>
                <a:cs typeface="Sakkal Majalla" pitchFamily="2" charset="-78"/>
              </a:rPr>
              <a:t>الشركة المندمجة</a:t>
            </a:r>
            <a:endParaRPr lang="en-US" dirty="0">
              <a:solidFill>
                <a:prstClr val="black"/>
              </a:solidFill>
              <a:latin typeface="Sakkal Majalla" pitchFamily="2" charset="-78"/>
              <a:cs typeface="Sakkal Majalla" pitchFamily="2" charset="-78"/>
            </a:endParaRPr>
          </a:p>
        </p:txBody>
      </p:sp>
      <p:cxnSp>
        <p:nvCxnSpPr>
          <p:cNvPr id="16" name="Straight Arrow Connector 15"/>
          <p:cNvCxnSpPr/>
          <p:nvPr/>
        </p:nvCxnSpPr>
        <p:spPr>
          <a:xfrm flipH="1" flipV="1">
            <a:off x="3985998" y="3587408"/>
            <a:ext cx="1217142" cy="54266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a:stCxn id="10" idx="2"/>
            <a:endCxn id="15" idx="6"/>
          </p:cNvCxnSpPr>
          <p:nvPr/>
        </p:nvCxnSpPr>
        <p:spPr>
          <a:xfrm flipH="1">
            <a:off x="3985998" y="4273208"/>
            <a:ext cx="1217141" cy="4784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403027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b="1" dirty="0">
              <a:solidFill>
                <a:schemeClr val="tx2"/>
              </a:solidFill>
            </a:endParaRPr>
          </a:p>
        </p:txBody>
      </p:sp>
      <p:sp>
        <p:nvSpPr>
          <p:cNvPr id="3" name="Content Placeholder 2"/>
          <p:cNvSpPr>
            <a:spLocks noGrp="1"/>
          </p:cNvSpPr>
          <p:nvPr>
            <p:ph idx="1"/>
          </p:nvPr>
        </p:nvSpPr>
        <p:spPr>
          <a:xfrm>
            <a:off x="419100" y="1268760"/>
            <a:ext cx="8229600" cy="4525963"/>
          </a:xfrm>
        </p:spPr>
        <p:txBody>
          <a:bodyPr>
            <a:noAutofit/>
          </a:bodyPr>
          <a:lstStyle/>
          <a:p>
            <a:pPr marL="0" lvl="0" indent="0" algn="just" rtl="1">
              <a:buNone/>
            </a:pPr>
            <a:endParaRPr lang="ar-KW" sz="200" b="1" dirty="0" smtClean="0">
              <a:solidFill>
                <a:schemeClr val="tx2"/>
              </a:solidFill>
            </a:endParaRPr>
          </a:p>
          <a:p>
            <a:pPr marL="457200" lvl="0" indent="-457200" algn="just" rtl="1">
              <a:buFont typeface="+mj-lt"/>
              <a:buAutoNum type="arabicPeriod"/>
            </a:pPr>
            <a:r>
              <a:rPr lang="ar-KW" sz="2400" dirty="0" smtClean="0">
                <a:solidFill>
                  <a:schemeClr val="tx2"/>
                </a:solidFill>
                <a:latin typeface="Calibri" pitchFamily="34" charset="0"/>
              </a:rPr>
              <a:t>اسم </a:t>
            </a:r>
            <a:r>
              <a:rPr lang="ar-KW" sz="2400" dirty="0">
                <a:solidFill>
                  <a:schemeClr val="tx2"/>
                </a:solidFill>
                <a:latin typeface="Calibri" pitchFamily="34" charset="0"/>
              </a:rPr>
              <a:t>الطرف ذي السيطرة الفعلية، واسم أي طرف تابع له أو متحالف معه، مع الإشارة إلى أنه طرف ذو سيطرة فعلية.</a:t>
            </a:r>
            <a:endParaRPr lang="en-US" sz="2400" dirty="0">
              <a:solidFill>
                <a:schemeClr val="tx2"/>
              </a:solidFill>
              <a:latin typeface="Calibri" pitchFamily="34" charset="0"/>
            </a:endParaRPr>
          </a:p>
          <a:p>
            <a:pPr marL="457200" indent="-457200" algn="just" rtl="1">
              <a:buFont typeface="+mj-lt"/>
              <a:buAutoNum type="arabicPeriod"/>
            </a:pPr>
            <a:r>
              <a:rPr lang="ar-KW" sz="2400" dirty="0" smtClean="0">
                <a:solidFill>
                  <a:schemeClr val="tx2"/>
                </a:solidFill>
                <a:latin typeface="Calibri" pitchFamily="34" charset="0"/>
              </a:rPr>
              <a:t>بيان </a:t>
            </a:r>
            <a:r>
              <a:rPr lang="ar-KW" sz="2400" dirty="0">
                <a:solidFill>
                  <a:schemeClr val="tx2"/>
                </a:solidFill>
                <a:latin typeface="Calibri" pitchFamily="34" charset="0"/>
              </a:rPr>
              <a:t>الملكية القائمة للطرف ذي السيطرة الفعلية في كل من أطراف الاندماج، بما في ذلك أي حصص يمتلكها أو يسيطر عليها، أو أي طرف تابع له أو متحالف معه، أو يكون للطرف ذي السيطرة الفعلية، أو أي طرف تابع له أو متحالف معه، خيار شرائها.</a:t>
            </a:r>
            <a:endParaRPr lang="en-US" sz="2400" dirty="0">
              <a:solidFill>
                <a:schemeClr val="tx2"/>
              </a:solidFill>
              <a:latin typeface="Calibri" pitchFamily="34" charset="0"/>
            </a:endParaRPr>
          </a:p>
          <a:p>
            <a:pPr marL="457200" indent="-457200" algn="just" rtl="1">
              <a:buFont typeface="+mj-lt"/>
              <a:buAutoNum type="arabicPeriod"/>
            </a:pPr>
            <a:r>
              <a:rPr lang="ar-KW" sz="2400" dirty="0" smtClean="0">
                <a:solidFill>
                  <a:schemeClr val="tx2"/>
                </a:solidFill>
                <a:latin typeface="Calibri" pitchFamily="34" charset="0"/>
              </a:rPr>
              <a:t>بيان </a:t>
            </a:r>
            <a:r>
              <a:rPr lang="ar-KW" sz="2400" dirty="0">
                <a:solidFill>
                  <a:schemeClr val="tx2"/>
                </a:solidFill>
                <a:latin typeface="Calibri" pitchFamily="34" charset="0"/>
              </a:rPr>
              <a:t>بما للطرف ذي السيطرة الفعلية من مركز وظيفي بأي من الشركات أطراف الاندماج متى وجد. </a:t>
            </a:r>
            <a:endParaRPr lang="en-US" sz="2400" dirty="0">
              <a:solidFill>
                <a:schemeClr val="tx2"/>
              </a:solidFill>
              <a:latin typeface="Calibri" pitchFamily="34" charset="0"/>
            </a:endParaRPr>
          </a:p>
          <a:p>
            <a:pPr marL="457200" indent="-457200" algn="just" rtl="1">
              <a:buFont typeface="+mj-lt"/>
              <a:buAutoNum type="arabicPeriod"/>
            </a:pPr>
            <a:r>
              <a:rPr lang="ar-KW" sz="2400" dirty="0" smtClean="0">
                <a:solidFill>
                  <a:schemeClr val="tx2"/>
                </a:solidFill>
                <a:latin typeface="Calibri" pitchFamily="34" charset="0"/>
              </a:rPr>
              <a:t>رأي </a:t>
            </a:r>
            <a:r>
              <a:rPr lang="ar-KW" sz="2400" dirty="0">
                <a:solidFill>
                  <a:schemeClr val="tx2"/>
                </a:solidFill>
                <a:latin typeface="Calibri" pitchFamily="34" charset="0"/>
              </a:rPr>
              <a:t>أعضاء مجلس الإدارة بشأن الاندماج وما إذا كان عادلاً ومعقولاً لبقية المساهمين بخلاف الطرف ذي السيطرة الفعلية، وأن أعضاء مجلس الإدارة توصلوا إلى هذا الرأي دون أن يكون للطرف ذي السيطرة الفعلية أي دور فيه.</a:t>
            </a:r>
            <a:endParaRPr lang="en-US" sz="2400" dirty="0">
              <a:solidFill>
                <a:schemeClr val="tx2"/>
              </a:solidFill>
              <a:latin typeface="Calibri" pitchFamily="34" charset="0"/>
            </a:endParaRPr>
          </a:p>
          <a:p>
            <a:pPr marL="457200" indent="-457200" algn="just" rtl="1">
              <a:buFont typeface="+mj-lt"/>
              <a:buAutoNum type="arabicPeriod"/>
            </a:pPr>
            <a:r>
              <a:rPr lang="ar-KW" sz="2400" dirty="0" smtClean="0">
                <a:solidFill>
                  <a:schemeClr val="tx2"/>
                </a:solidFill>
                <a:latin typeface="Calibri" pitchFamily="34" charset="0"/>
              </a:rPr>
              <a:t>أي </a:t>
            </a:r>
            <a:r>
              <a:rPr lang="ar-KW" sz="2400" dirty="0">
                <a:solidFill>
                  <a:schemeClr val="tx2"/>
                </a:solidFill>
                <a:latin typeface="Calibri" pitchFamily="34" charset="0"/>
              </a:rPr>
              <a:t>تحفظات لأعضاء مجلس الإدارة بشأن عملية الاندماج، إن وجد.</a:t>
            </a:r>
            <a:endParaRPr lang="en-US" sz="2400" dirty="0">
              <a:solidFill>
                <a:schemeClr val="tx2"/>
              </a:solidFill>
              <a:latin typeface="Calibri" pitchFamily="34" charset="0"/>
            </a:endParaRPr>
          </a:p>
          <a:p>
            <a:pPr marL="457200" indent="-457200" algn="r" rtl="1">
              <a:buFont typeface="+mj-lt"/>
              <a:buAutoNum type="arabicPeriod"/>
            </a:pPr>
            <a:endParaRPr lang="ar-KW" sz="20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33</a:t>
            </a:fld>
            <a:endParaRPr lang="en-GB">
              <a:solidFill>
                <a:prstClr val="black">
                  <a:tint val="75000"/>
                </a:prstClr>
              </a:solidFill>
            </a:endParaRPr>
          </a:p>
        </p:txBody>
      </p:sp>
    </p:spTree>
    <p:extLst>
      <p:ext uri="{BB962C8B-B14F-4D97-AF65-F5344CB8AC3E}">
        <p14:creationId xmlns:p14="http://schemas.microsoft.com/office/powerpoint/2010/main" val="40443472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59511"/>
            <a:ext cx="8229600" cy="4680520"/>
          </a:xfrm>
        </p:spPr>
        <p:txBody>
          <a:bodyPr>
            <a:noAutofit/>
          </a:bodyPr>
          <a:lstStyle/>
          <a:p>
            <a:pPr marL="0" lvl="0" indent="0" algn="just" rtl="1">
              <a:buNone/>
            </a:pPr>
            <a:endParaRPr lang="ar-KW" sz="100" b="1" dirty="0" smtClean="0">
              <a:solidFill>
                <a:srgbClr val="FF0000"/>
              </a:solidFill>
            </a:endParaRPr>
          </a:p>
          <a:p>
            <a:pPr marL="0" indent="0" algn="justLow" rtl="1">
              <a:buNone/>
            </a:pPr>
            <a:r>
              <a:rPr lang="ar-KW" sz="3400" b="1" dirty="0">
                <a:solidFill>
                  <a:srgbClr val="FF0000"/>
                </a:solidFill>
                <a:latin typeface="Calibri" pitchFamily="34" charset="0"/>
              </a:rPr>
              <a:t>وقف التعامل في أسهم الشركات المدرجة في </a:t>
            </a:r>
            <a:r>
              <a:rPr lang="ar-KW" sz="3400" b="1" dirty="0" smtClean="0">
                <a:solidFill>
                  <a:srgbClr val="FF0000"/>
                </a:solidFill>
                <a:latin typeface="Calibri" pitchFamily="34" charset="0"/>
              </a:rPr>
              <a:t>حالات الاندماج</a:t>
            </a:r>
            <a:r>
              <a:rPr lang="ar-KW" sz="2400" b="1" dirty="0" smtClean="0">
                <a:solidFill>
                  <a:srgbClr val="FF0000"/>
                </a:solidFill>
              </a:rPr>
              <a:t>:</a:t>
            </a:r>
          </a:p>
          <a:p>
            <a:pPr marL="0" indent="0" algn="justLow" rtl="1">
              <a:buNone/>
            </a:pPr>
            <a:endParaRPr lang="ar-KW" sz="700" b="1" dirty="0" smtClean="0">
              <a:solidFill>
                <a:srgbClr val="FF0000"/>
              </a:solidFill>
            </a:endParaRPr>
          </a:p>
          <a:p>
            <a:pPr algn="just" rtl="1"/>
            <a:r>
              <a:rPr lang="ar-KW" sz="2300" dirty="0">
                <a:solidFill>
                  <a:schemeClr val="tx2"/>
                </a:solidFill>
              </a:rPr>
              <a:t>في حال كان  أحد أطراف الاندماج شركة مدرجة، يقر الطرفان بقبولهما التام في استمرار تداول أسهم الطرفين لدى بورصة الأوراق المالية وفقاً للقواعد المتبعة في هذا الشأن. </a:t>
            </a:r>
            <a:r>
              <a:rPr lang="en-US" sz="2300" dirty="0">
                <a:solidFill>
                  <a:schemeClr val="tx2"/>
                </a:solidFill>
              </a:rPr>
              <a:t> </a:t>
            </a:r>
          </a:p>
          <a:p>
            <a:pPr lvl="0" algn="just" rtl="1"/>
            <a:r>
              <a:rPr lang="ar-KW" sz="2300" dirty="0">
                <a:solidFill>
                  <a:schemeClr val="tx2"/>
                </a:solidFill>
              </a:rPr>
              <a:t>يوقف التعامل في أسهم أي من الشركات المدرجة في بورصة الأوراق المالية إذا قامت بدمج شركة سبق رفض إدراجها أو اندمجت فيها وذلك لمدة 12 شهراً من تاريخ سريان </a:t>
            </a:r>
            <a:r>
              <a:rPr lang="ar-KW" sz="2300" dirty="0" smtClean="0">
                <a:solidFill>
                  <a:schemeClr val="tx2"/>
                </a:solidFill>
              </a:rPr>
              <a:t>الاندماج </a:t>
            </a:r>
            <a:r>
              <a:rPr lang="ar-KW" sz="2300" dirty="0">
                <a:solidFill>
                  <a:schemeClr val="tx2"/>
                </a:solidFill>
              </a:rPr>
              <a:t>ولا يجوز إعادة التعامل في أسهم الشركة الدامجة بعد انتهاء هذه المدة إلا بعد موافقة مجلس مفوضي هيئة أسواق المال واستيفاء الشروط التي يحددها المجلس. ويجوز تمديد هذه المدة لأي مدة أخرى يحددها مجلس مفوضي هيئة أسواق المال</a:t>
            </a:r>
            <a:r>
              <a:rPr lang="en-US" sz="2300" dirty="0"/>
              <a:t>.</a:t>
            </a:r>
          </a:p>
          <a:p>
            <a:pPr lvl="0" algn="just" rtl="1"/>
            <a:endParaRPr lang="ar-KW" sz="2600" dirty="0" smtClean="0">
              <a:solidFill>
                <a:schemeClr val="tx2"/>
              </a:solidFill>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34</a:t>
            </a:fld>
            <a:endParaRPr lang="en-GB"/>
          </a:p>
        </p:txBody>
      </p:sp>
    </p:spTree>
    <p:extLst>
      <p:ext uri="{BB962C8B-B14F-4D97-AF65-F5344CB8AC3E}">
        <p14:creationId xmlns:p14="http://schemas.microsoft.com/office/powerpoint/2010/main" val="30602321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lvl="0" indent="0" algn="just" rtl="1">
              <a:buNone/>
            </a:pPr>
            <a:r>
              <a:rPr lang="ar-KW" sz="3400" b="1" dirty="0" smtClean="0">
                <a:solidFill>
                  <a:srgbClr val="FF0000"/>
                </a:solidFill>
                <a:latin typeface="Calibri" pitchFamily="34" charset="0"/>
              </a:rPr>
              <a:t>ما هو الاندماج؟</a:t>
            </a:r>
            <a:endParaRPr lang="ar-KW" sz="3400" b="1" dirty="0">
              <a:solidFill>
                <a:srgbClr val="FF0000"/>
              </a:solidFill>
              <a:latin typeface="Calibri" pitchFamily="34" charset="0"/>
            </a:endParaRPr>
          </a:p>
          <a:p>
            <a:pPr marL="0" indent="0" algn="r" rtl="1" fontAlgn="base">
              <a:spcBef>
                <a:spcPct val="0"/>
              </a:spcBef>
              <a:spcAft>
                <a:spcPts val="600"/>
              </a:spcAft>
              <a:buNone/>
            </a:pPr>
            <a:endParaRPr lang="ar-KW" sz="500" dirty="0" smtClean="0">
              <a:solidFill>
                <a:schemeClr val="tx2"/>
              </a:solidFill>
              <a:latin typeface="Calibri" pitchFamily="34" charset="0"/>
            </a:endParaRPr>
          </a:p>
          <a:p>
            <a:pPr marL="0" indent="0" algn="just" rtl="1" fontAlgn="base">
              <a:spcBef>
                <a:spcPct val="0"/>
              </a:spcBef>
              <a:spcAft>
                <a:spcPts val="600"/>
              </a:spcAft>
              <a:buNone/>
            </a:pPr>
            <a:r>
              <a:rPr lang="ar-KW" sz="4000" b="1" dirty="0">
                <a:solidFill>
                  <a:schemeClr val="tx2"/>
                </a:solidFill>
                <a:latin typeface="Calibri" pitchFamily="34" charset="0"/>
              </a:rPr>
              <a:t>الاندماج</a:t>
            </a:r>
            <a:r>
              <a:rPr lang="ar-KW" sz="4000" b="1" dirty="0" smtClean="0">
                <a:solidFill>
                  <a:srgbClr val="FF0000"/>
                </a:solidFill>
                <a:latin typeface="Calibri" pitchFamily="34" charset="0"/>
              </a:rPr>
              <a:t> </a:t>
            </a:r>
            <a:r>
              <a:rPr lang="ar-KW" sz="4000" b="1" dirty="0" smtClean="0">
                <a:solidFill>
                  <a:schemeClr val="tx2"/>
                </a:solidFill>
                <a:latin typeface="Calibri" pitchFamily="34" charset="0"/>
              </a:rPr>
              <a:t>: هو </a:t>
            </a:r>
            <a:r>
              <a:rPr lang="ar-KW" sz="4000" b="1" dirty="0">
                <a:solidFill>
                  <a:schemeClr val="tx2"/>
                </a:solidFill>
                <a:latin typeface="Calibri" pitchFamily="34" charset="0"/>
              </a:rPr>
              <a:t>اتفاق من شأنه اندماج شركة أو أكثر في شركة أخرى من ذات شكلها القانوني أو من شكل آخر ويكون إما عن طريق الاندماج بالضم أو بالمزج أو الاندماج بالانقسام والضم</a:t>
            </a:r>
            <a:r>
              <a:rPr lang="ar-KW" sz="4000" b="1" dirty="0" smtClean="0">
                <a:solidFill>
                  <a:schemeClr val="tx2"/>
                </a:solidFill>
                <a:latin typeface="Calibri" pitchFamily="34" charset="0"/>
              </a:rPr>
              <a:t>.</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4</a:t>
            </a:fld>
            <a:endParaRPr lang="en-GB"/>
          </a:p>
        </p:txBody>
      </p:sp>
    </p:spTree>
    <p:extLst>
      <p:ext uri="{BB962C8B-B14F-4D97-AF65-F5344CB8AC3E}">
        <p14:creationId xmlns:p14="http://schemas.microsoft.com/office/powerpoint/2010/main" val="2220511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lvl="0" algn="r" rtl="1"/>
            <a:endParaRPr lang="en-US" sz="2700" dirty="0">
              <a:solidFill>
                <a:schemeClr val="tx2"/>
              </a:solidFill>
            </a:endParaRPr>
          </a:p>
        </p:txBody>
      </p:sp>
      <p:sp>
        <p:nvSpPr>
          <p:cNvPr id="3" name="Content Placeholder 2"/>
          <p:cNvSpPr>
            <a:spLocks noGrp="1"/>
          </p:cNvSpPr>
          <p:nvPr>
            <p:ph idx="1"/>
          </p:nvPr>
        </p:nvSpPr>
        <p:spPr>
          <a:xfrm>
            <a:off x="457200" y="1412776"/>
            <a:ext cx="8229600" cy="5112568"/>
          </a:xfrm>
        </p:spPr>
        <p:txBody>
          <a:bodyPr>
            <a:normAutofit/>
          </a:bodyPr>
          <a:lstStyle/>
          <a:p>
            <a:pPr marL="0" indent="0" algn="r" rtl="1" fontAlgn="base">
              <a:spcBef>
                <a:spcPct val="0"/>
              </a:spcBef>
              <a:spcAft>
                <a:spcPts val="600"/>
              </a:spcAft>
              <a:buNone/>
            </a:pPr>
            <a:r>
              <a:rPr lang="ar-KW" sz="1400" b="1" dirty="0">
                <a:solidFill>
                  <a:schemeClr val="tx2"/>
                </a:solidFill>
                <a:latin typeface="Calibri" pitchFamily="34" charset="0"/>
              </a:rPr>
              <a:t/>
            </a:r>
            <a:br>
              <a:rPr lang="ar-KW" sz="1400" b="1" dirty="0">
                <a:solidFill>
                  <a:schemeClr val="tx2"/>
                </a:solidFill>
                <a:latin typeface="Calibri" pitchFamily="34" charset="0"/>
              </a:rPr>
            </a:br>
            <a:r>
              <a:rPr lang="ar-KW" sz="3400" b="1" dirty="0">
                <a:solidFill>
                  <a:srgbClr val="FF0000"/>
                </a:solidFill>
                <a:latin typeface="Calibri" pitchFamily="34" charset="0"/>
              </a:rPr>
              <a:t>أهداف تنظيم عملية </a:t>
            </a:r>
            <a:r>
              <a:rPr lang="ar-KW" sz="3400" b="1" dirty="0" smtClean="0">
                <a:solidFill>
                  <a:srgbClr val="FF0000"/>
                </a:solidFill>
                <a:latin typeface="Calibri" pitchFamily="34" charset="0"/>
              </a:rPr>
              <a:t>الاندماج </a:t>
            </a:r>
            <a:r>
              <a:rPr lang="ar-KW" sz="3400" b="1" dirty="0">
                <a:solidFill>
                  <a:srgbClr val="FF0000"/>
                </a:solidFill>
                <a:latin typeface="Calibri" pitchFamily="34" charset="0"/>
              </a:rPr>
              <a:t>:</a:t>
            </a:r>
            <a:r>
              <a:rPr lang="ar-KW" sz="1400" b="1" dirty="0">
                <a:solidFill>
                  <a:schemeClr val="tx2"/>
                </a:solidFill>
                <a:latin typeface="Calibri" pitchFamily="34" charset="0"/>
              </a:rPr>
              <a:t/>
            </a:r>
            <a:br>
              <a:rPr lang="ar-KW" sz="1400" b="1" dirty="0">
                <a:solidFill>
                  <a:schemeClr val="tx2"/>
                </a:solidFill>
                <a:latin typeface="Calibri" pitchFamily="34" charset="0"/>
              </a:rPr>
            </a:br>
            <a:endParaRPr lang="ar-KW" sz="1400" dirty="0" smtClean="0">
              <a:solidFill>
                <a:schemeClr val="tx2"/>
              </a:solidFill>
              <a:latin typeface="Calibri" pitchFamily="34" charset="0"/>
            </a:endParaRPr>
          </a:p>
          <a:p>
            <a:pPr algn="just" rtl="1" fontAlgn="base">
              <a:spcBef>
                <a:spcPct val="0"/>
              </a:spcBef>
              <a:spcAft>
                <a:spcPts val="600"/>
              </a:spcAft>
            </a:pPr>
            <a:r>
              <a:rPr lang="ar-KW" sz="3000" dirty="0" smtClean="0">
                <a:solidFill>
                  <a:schemeClr val="tx2"/>
                </a:solidFill>
                <a:latin typeface="Calibri" pitchFamily="34" charset="0"/>
              </a:rPr>
              <a:t>تنظيم نشاط الأوراق المالية بما يتسم بالعدالة والتنافسية والشفافية لجميع المستثمرين، وذلك من خلال التأكد </a:t>
            </a:r>
            <a:r>
              <a:rPr lang="ar-KW" sz="3000" dirty="0">
                <a:solidFill>
                  <a:schemeClr val="tx2"/>
                </a:solidFill>
                <a:latin typeface="Calibri" pitchFamily="34" charset="0"/>
              </a:rPr>
              <a:t>من </a:t>
            </a:r>
            <a:r>
              <a:rPr lang="ar-KW" sz="3000" smtClean="0">
                <a:solidFill>
                  <a:schemeClr val="tx2"/>
                </a:solidFill>
                <a:latin typeface="Calibri" pitchFamily="34" charset="0"/>
              </a:rPr>
              <a:t>الشفافية في نشر </a:t>
            </a:r>
            <a:r>
              <a:rPr lang="ar-KW" sz="3000" dirty="0">
                <a:solidFill>
                  <a:schemeClr val="tx2"/>
                </a:solidFill>
                <a:latin typeface="Calibri" pitchFamily="34" charset="0"/>
              </a:rPr>
              <a:t>مشروع عقد الاندماج ومرفقاته والتوصيات ورأي مستشاري الاستثمار، الذي يتضمن التقييم المُعتمد للأصول والخصوم للشركات المعنية بالاندماج. </a:t>
            </a:r>
          </a:p>
          <a:p>
            <a:pPr algn="just" rtl="1" fontAlgn="base">
              <a:spcBef>
                <a:spcPct val="0"/>
              </a:spcBef>
              <a:spcAft>
                <a:spcPts val="600"/>
              </a:spcAft>
            </a:pPr>
            <a:r>
              <a:rPr lang="ar-KW" sz="3000" dirty="0" smtClean="0">
                <a:solidFill>
                  <a:schemeClr val="tx2"/>
                </a:solidFill>
                <a:latin typeface="Calibri" pitchFamily="34" charset="0"/>
              </a:rPr>
              <a:t>التأكد </a:t>
            </a:r>
            <a:r>
              <a:rPr lang="ar-KW" sz="3000" dirty="0">
                <a:solidFill>
                  <a:schemeClr val="tx2"/>
                </a:solidFill>
                <a:latin typeface="Calibri" pitchFamily="34" charset="0"/>
              </a:rPr>
              <a:t>من سلامة الإجراءات وإلتزام الشركات المعنية بالضوابط المحددة من قبل الهيئة.</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5" name="Slide Number Placeholder 14"/>
          <p:cNvSpPr>
            <a:spLocks noGrp="1"/>
          </p:cNvSpPr>
          <p:nvPr>
            <p:ph type="sldNum" sz="quarter" idx="12"/>
          </p:nvPr>
        </p:nvSpPr>
        <p:spPr/>
        <p:txBody>
          <a:bodyPr/>
          <a:lstStyle/>
          <a:p>
            <a:fld id="{8DDEC8EC-0F4B-4CDB-8AC0-556EC31B66C3}" type="slidenum">
              <a:rPr lang="en-GB" smtClean="0"/>
              <a:t>5</a:t>
            </a:fld>
            <a:endParaRPr lang="en-GB"/>
          </a:p>
        </p:txBody>
      </p: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12776"/>
            <a:ext cx="8229600" cy="4525963"/>
          </a:xfrm>
        </p:spPr>
        <p:txBody>
          <a:bodyPr>
            <a:noAutofit/>
          </a:bodyPr>
          <a:lstStyle/>
          <a:p>
            <a:pPr marL="0" indent="0" algn="just" rtl="1">
              <a:buNone/>
            </a:pPr>
            <a:r>
              <a:rPr lang="ar-KW" sz="3400" b="1" dirty="0">
                <a:solidFill>
                  <a:srgbClr val="FF0000"/>
                </a:solidFill>
                <a:latin typeface="Calibri" pitchFamily="34" charset="0"/>
              </a:rPr>
              <a:t>أطراف </a:t>
            </a:r>
            <a:r>
              <a:rPr lang="ar-KW" sz="3600" b="1" dirty="0" smtClean="0">
                <a:solidFill>
                  <a:srgbClr val="FF0000"/>
                </a:solidFill>
                <a:latin typeface="Calibri" pitchFamily="34" charset="0"/>
              </a:rPr>
              <a:t>الاندماج</a:t>
            </a:r>
            <a:r>
              <a:rPr lang="ar-KW" sz="3600" dirty="0" smtClean="0">
                <a:solidFill>
                  <a:srgbClr val="FF0000"/>
                </a:solidFill>
                <a:latin typeface="Calibri" pitchFamily="34" charset="0"/>
              </a:rPr>
              <a:t> </a:t>
            </a:r>
            <a:r>
              <a:rPr lang="ar-KW" sz="3400" b="1" dirty="0" smtClean="0">
                <a:solidFill>
                  <a:srgbClr val="FF0000"/>
                </a:solidFill>
                <a:latin typeface="Calibri" pitchFamily="34" charset="0"/>
              </a:rPr>
              <a:t>:</a:t>
            </a:r>
            <a:endParaRPr lang="ar-KW" sz="3400" b="1" dirty="0">
              <a:solidFill>
                <a:srgbClr val="FF0000"/>
              </a:solidFill>
              <a:latin typeface="Calibri" pitchFamily="34" charset="0"/>
            </a:endParaRPr>
          </a:p>
          <a:p>
            <a:pPr algn="just" rtl="1"/>
            <a:r>
              <a:rPr lang="ar-KW" sz="2400" b="1" dirty="0" smtClean="0">
                <a:solidFill>
                  <a:schemeClr val="tx2"/>
                </a:solidFill>
                <a:latin typeface="Calibri" pitchFamily="34" charset="0"/>
              </a:rPr>
              <a:t>الشركة </a:t>
            </a:r>
            <a:r>
              <a:rPr lang="ar-KW" sz="2400" b="1" dirty="0">
                <a:solidFill>
                  <a:schemeClr val="tx2"/>
                </a:solidFill>
                <a:latin typeface="Calibri" pitchFamily="34" charset="0"/>
              </a:rPr>
              <a:t>المندمجة</a:t>
            </a:r>
            <a:r>
              <a:rPr lang="ar-KW" sz="2400" b="1" dirty="0" smtClean="0">
                <a:solidFill>
                  <a:schemeClr val="tx2"/>
                </a:solidFill>
                <a:latin typeface="Calibri" pitchFamily="34" charset="0"/>
              </a:rPr>
              <a:t>:</a:t>
            </a:r>
          </a:p>
          <a:p>
            <a:pPr marL="0" indent="0" algn="just" rtl="1">
              <a:buNone/>
            </a:pPr>
            <a:r>
              <a:rPr lang="ar-KW" sz="2400" dirty="0" smtClean="0">
                <a:solidFill>
                  <a:schemeClr val="tx2"/>
                </a:solidFill>
                <a:latin typeface="Calibri" pitchFamily="34" charset="0"/>
              </a:rPr>
              <a:t>هي </a:t>
            </a:r>
            <a:r>
              <a:rPr lang="ar-KW" sz="2400" dirty="0">
                <a:solidFill>
                  <a:schemeClr val="tx2"/>
                </a:solidFill>
                <a:latin typeface="Calibri" pitchFamily="34" charset="0"/>
              </a:rPr>
              <a:t>الشركة التي ينقضي كيانها القانوني بناء على اتفاق بنقل ذمتها المالية </a:t>
            </a:r>
            <a:r>
              <a:rPr lang="ar-KW" sz="2400" dirty="0" smtClean="0">
                <a:solidFill>
                  <a:schemeClr val="tx2"/>
                </a:solidFill>
                <a:latin typeface="Calibri" pitchFamily="34" charset="0"/>
              </a:rPr>
              <a:t>إلى </a:t>
            </a:r>
            <a:r>
              <a:rPr lang="ar-KW" sz="2400" dirty="0">
                <a:solidFill>
                  <a:schemeClr val="tx2"/>
                </a:solidFill>
                <a:latin typeface="Calibri" pitchFamily="34" charset="0"/>
              </a:rPr>
              <a:t>شركة أخرى وفق الإجراءات </a:t>
            </a:r>
            <a:r>
              <a:rPr lang="ar-KW" sz="2400" dirty="0" smtClean="0">
                <a:solidFill>
                  <a:schemeClr val="tx2"/>
                </a:solidFill>
                <a:latin typeface="Calibri" pitchFamily="34" charset="0"/>
              </a:rPr>
              <a:t>المحددة </a:t>
            </a:r>
            <a:r>
              <a:rPr lang="ar-KW" sz="2400" dirty="0">
                <a:solidFill>
                  <a:schemeClr val="tx2"/>
                </a:solidFill>
                <a:latin typeface="Calibri" pitchFamily="34" charset="0"/>
              </a:rPr>
              <a:t>قانوناً. </a:t>
            </a:r>
            <a:endParaRPr lang="ar-KW" sz="2400" dirty="0" smtClean="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r>
              <a:rPr lang="ar-KW" sz="100" dirty="0" smtClean="0">
                <a:solidFill>
                  <a:schemeClr val="tx2"/>
                </a:solidFill>
                <a:latin typeface="Calibri" pitchFamily="34" charset="0"/>
              </a:rPr>
              <a:t>.</a:t>
            </a:r>
          </a:p>
          <a:p>
            <a:pPr algn="just" rtl="1"/>
            <a:endParaRPr lang="ar-KW" sz="100" dirty="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r>
              <a:rPr lang="ar-KW" sz="2400" b="1" dirty="0">
                <a:solidFill>
                  <a:schemeClr val="tx2"/>
                </a:solidFill>
                <a:latin typeface="Calibri" pitchFamily="34" charset="0"/>
              </a:rPr>
              <a:t>الشركة الدامجة: </a:t>
            </a:r>
            <a:endParaRPr lang="ar-KW" sz="2400" b="1" dirty="0" smtClean="0">
              <a:solidFill>
                <a:schemeClr val="tx2"/>
              </a:solidFill>
              <a:latin typeface="Calibri" pitchFamily="34" charset="0"/>
            </a:endParaRPr>
          </a:p>
          <a:p>
            <a:pPr marL="0" indent="0" algn="just" rtl="1">
              <a:buNone/>
            </a:pPr>
            <a:r>
              <a:rPr lang="ar-KW" sz="2000" dirty="0" smtClean="0">
                <a:solidFill>
                  <a:schemeClr val="tx2"/>
                </a:solidFill>
                <a:latin typeface="Calibri" pitchFamily="34" charset="0"/>
              </a:rPr>
              <a:t>هي </a:t>
            </a:r>
            <a:r>
              <a:rPr lang="ar-KW" sz="2000" dirty="0">
                <a:solidFill>
                  <a:schemeClr val="tx2"/>
                </a:solidFill>
                <a:latin typeface="Calibri" pitchFamily="34" charset="0"/>
              </a:rPr>
              <a:t>الشركة التي تستوعب في كيانها القانوني الذمة المالية لشركة أخرى أو </a:t>
            </a:r>
            <a:r>
              <a:rPr lang="ar-KW" sz="2000" dirty="0" smtClean="0">
                <a:solidFill>
                  <a:schemeClr val="tx2"/>
                </a:solidFill>
                <a:latin typeface="Calibri" pitchFamily="34" charset="0"/>
              </a:rPr>
              <a:t>أكثر </a:t>
            </a:r>
            <a:r>
              <a:rPr lang="ar-KW" sz="2000" dirty="0">
                <a:solidFill>
                  <a:schemeClr val="tx2"/>
                </a:solidFill>
                <a:latin typeface="Calibri" pitchFamily="34" charset="0"/>
              </a:rPr>
              <a:t>أو جزء من شركة تنقضي وفق الإجراءات </a:t>
            </a:r>
            <a:r>
              <a:rPr lang="ar-KW" sz="2000" dirty="0" smtClean="0">
                <a:solidFill>
                  <a:schemeClr val="tx2"/>
                </a:solidFill>
                <a:latin typeface="Calibri" pitchFamily="34" charset="0"/>
              </a:rPr>
              <a:t>المحددة </a:t>
            </a:r>
            <a:r>
              <a:rPr lang="ar-KW" sz="2000" dirty="0">
                <a:solidFill>
                  <a:schemeClr val="tx2"/>
                </a:solidFill>
                <a:latin typeface="Calibri" pitchFamily="34" charset="0"/>
              </a:rPr>
              <a:t>قانوناً</a:t>
            </a:r>
            <a:r>
              <a:rPr lang="ar-KW" sz="2000" dirty="0" smtClean="0">
                <a:solidFill>
                  <a:schemeClr val="tx2"/>
                </a:solidFill>
                <a:latin typeface="Calibri" pitchFamily="34" charset="0"/>
              </a:rPr>
              <a:t>.</a:t>
            </a:r>
          </a:p>
          <a:p>
            <a:pPr algn="just" rtl="1"/>
            <a:endParaRPr lang="ar-KW" sz="100" dirty="0" smtClean="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en-US" sz="100" dirty="0">
              <a:solidFill>
                <a:schemeClr val="tx2"/>
              </a:solidFill>
              <a:latin typeface="Calibri" pitchFamily="34" charset="0"/>
            </a:endParaRPr>
          </a:p>
          <a:p>
            <a:pPr algn="just" rtl="1"/>
            <a:r>
              <a:rPr lang="ar-KW" sz="2400" b="1" dirty="0">
                <a:solidFill>
                  <a:schemeClr val="tx2"/>
                </a:solidFill>
                <a:latin typeface="Calibri" pitchFamily="34" charset="0"/>
              </a:rPr>
              <a:t>الشركة </a:t>
            </a:r>
            <a:r>
              <a:rPr lang="ar-KW" sz="2400" b="1" dirty="0" smtClean="0">
                <a:solidFill>
                  <a:schemeClr val="tx2"/>
                </a:solidFill>
                <a:latin typeface="Calibri" pitchFamily="34" charset="0"/>
              </a:rPr>
              <a:t>الجديدة: </a:t>
            </a:r>
          </a:p>
          <a:p>
            <a:pPr marL="0" indent="0" algn="just" rtl="1">
              <a:buNone/>
            </a:pPr>
            <a:r>
              <a:rPr lang="ar-KW" sz="2000" dirty="0" smtClean="0">
                <a:solidFill>
                  <a:schemeClr val="tx2"/>
                </a:solidFill>
                <a:latin typeface="Calibri" pitchFamily="34" charset="0"/>
              </a:rPr>
              <a:t>هي </a:t>
            </a:r>
            <a:r>
              <a:rPr lang="ar-KW" sz="2000" dirty="0">
                <a:solidFill>
                  <a:schemeClr val="tx2"/>
                </a:solidFill>
                <a:latin typeface="Calibri" pitchFamily="34" charset="0"/>
              </a:rPr>
              <a:t>الشركة التي تؤسس ليجمع كيانها القانوني الذمة المالية لشركتين أو </a:t>
            </a:r>
            <a:r>
              <a:rPr lang="ar-KW" sz="2000" dirty="0" smtClean="0">
                <a:solidFill>
                  <a:schemeClr val="tx2"/>
                </a:solidFill>
                <a:latin typeface="Calibri" pitchFamily="34" charset="0"/>
              </a:rPr>
              <a:t>أكثر </a:t>
            </a:r>
            <a:r>
              <a:rPr lang="ar-KW" sz="2000" dirty="0">
                <a:solidFill>
                  <a:schemeClr val="tx2"/>
                </a:solidFill>
                <a:latin typeface="Calibri" pitchFamily="34" charset="0"/>
              </a:rPr>
              <a:t>تم اندماجهما عن طريق المزج وفق الإجراءات </a:t>
            </a:r>
            <a:r>
              <a:rPr lang="ar-KW" sz="2000" dirty="0" smtClean="0">
                <a:solidFill>
                  <a:schemeClr val="tx2"/>
                </a:solidFill>
                <a:latin typeface="Calibri" pitchFamily="34" charset="0"/>
              </a:rPr>
              <a:t>المحددة </a:t>
            </a:r>
            <a:r>
              <a:rPr lang="ar-KW" sz="2000" dirty="0">
                <a:solidFill>
                  <a:schemeClr val="tx2"/>
                </a:solidFill>
                <a:latin typeface="Calibri" pitchFamily="34" charset="0"/>
              </a:rPr>
              <a:t>قانوناً.</a:t>
            </a: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6</a:t>
            </a:fld>
            <a:endParaRPr lang="en-GB"/>
          </a:p>
        </p:txBody>
      </p:sp>
    </p:spTree>
    <p:extLst>
      <p:ext uri="{BB962C8B-B14F-4D97-AF65-F5344CB8AC3E}">
        <p14:creationId xmlns:p14="http://schemas.microsoft.com/office/powerpoint/2010/main" val="3530213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marL="0" indent="0" algn="just" rtl="1">
              <a:buNone/>
            </a:pPr>
            <a:r>
              <a:rPr lang="ar-KW" sz="3400" b="1" dirty="0">
                <a:solidFill>
                  <a:srgbClr val="FF0000"/>
                </a:solidFill>
                <a:latin typeface="Calibri" pitchFamily="34" charset="0"/>
              </a:rPr>
              <a:t>طرق </a:t>
            </a:r>
            <a:r>
              <a:rPr lang="ar-KW" sz="3400" b="1" dirty="0" smtClean="0">
                <a:solidFill>
                  <a:srgbClr val="FF0000"/>
                </a:solidFill>
                <a:latin typeface="Calibri" pitchFamily="34" charset="0"/>
              </a:rPr>
              <a:t>الاندماج:</a:t>
            </a:r>
            <a:endParaRPr lang="ar-KW" sz="3400" b="1" dirty="0">
              <a:solidFill>
                <a:srgbClr val="FF0000"/>
              </a:solidFill>
              <a:latin typeface="Calibri" pitchFamily="34" charset="0"/>
            </a:endParaRPr>
          </a:p>
          <a:p>
            <a:pPr algn="just" rtl="1"/>
            <a:r>
              <a:rPr lang="ar-KW" sz="2400" b="1" dirty="0">
                <a:solidFill>
                  <a:schemeClr val="tx2"/>
                </a:solidFill>
                <a:latin typeface="Calibri" pitchFamily="34" charset="0"/>
              </a:rPr>
              <a:t>الاندماج</a:t>
            </a:r>
            <a:r>
              <a:rPr lang="ar-KW" sz="3400" b="1" dirty="0" smtClean="0">
                <a:solidFill>
                  <a:srgbClr val="FF0000"/>
                </a:solidFill>
                <a:latin typeface="Calibri" pitchFamily="34" charset="0"/>
              </a:rPr>
              <a:t> </a:t>
            </a:r>
            <a:r>
              <a:rPr lang="ar-KW" sz="2400" b="1" dirty="0" smtClean="0">
                <a:solidFill>
                  <a:schemeClr val="tx2"/>
                </a:solidFill>
                <a:latin typeface="Calibri" pitchFamily="34" charset="0"/>
              </a:rPr>
              <a:t>بطريق الضم:</a:t>
            </a:r>
          </a:p>
          <a:p>
            <a:pPr marL="0" indent="0" algn="r" rtl="1">
              <a:buNone/>
            </a:pPr>
            <a:r>
              <a:rPr lang="ar-KW" sz="2400" dirty="0" smtClean="0">
                <a:solidFill>
                  <a:schemeClr val="tx2"/>
                </a:solidFill>
                <a:latin typeface="Calibri" pitchFamily="34" charset="0"/>
              </a:rPr>
              <a:t>ويكون </a:t>
            </a:r>
            <a:r>
              <a:rPr lang="ar-KW" sz="2400" dirty="0">
                <a:solidFill>
                  <a:schemeClr val="tx2"/>
                </a:solidFill>
                <a:latin typeface="Calibri" pitchFamily="34" charset="0"/>
              </a:rPr>
              <a:t>بحل شركة أو أكثر (المندمجة)، ونقل ذمتها المالية إلى شركة </a:t>
            </a:r>
            <a:r>
              <a:rPr lang="ar-KW" sz="2400" dirty="0" smtClean="0">
                <a:solidFill>
                  <a:schemeClr val="tx2"/>
                </a:solidFill>
                <a:latin typeface="Calibri" pitchFamily="34" charset="0"/>
              </a:rPr>
              <a:t>قائمة(الدامجة).</a:t>
            </a:r>
          </a:p>
          <a:p>
            <a:pPr marL="0" indent="0" algn="r" rtl="1">
              <a:buNone/>
            </a:pPr>
            <a:endParaRPr lang="en-US" sz="1000" dirty="0">
              <a:solidFill>
                <a:schemeClr val="tx2"/>
              </a:solidFill>
              <a:latin typeface="Calibri" pitchFamily="34" charset="0"/>
            </a:endParaRPr>
          </a:p>
          <a:p>
            <a:pPr algn="just" rtl="1"/>
            <a:r>
              <a:rPr lang="ar-KW" sz="2400" b="1" dirty="0" smtClean="0">
                <a:solidFill>
                  <a:schemeClr val="tx2"/>
                </a:solidFill>
                <a:latin typeface="Calibri" pitchFamily="34" charset="0"/>
              </a:rPr>
              <a:t>الاندماج</a:t>
            </a:r>
            <a:r>
              <a:rPr lang="ar-KW" sz="2400" b="1" dirty="0" smtClean="0">
                <a:solidFill>
                  <a:srgbClr val="FF0000"/>
                </a:solidFill>
                <a:latin typeface="Calibri" pitchFamily="34" charset="0"/>
              </a:rPr>
              <a:t> </a:t>
            </a:r>
            <a:r>
              <a:rPr lang="ar-KW" sz="2400" b="1" dirty="0" smtClean="0">
                <a:solidFill>
                  <a:schemeClr val="tx2"/>
                </a:solidFill>
                <a:latin typeface="Calibri" pitchFamily="34" charset="0"/>
              </a:rPr>
              <a:t>بطريق المزج: </a:t>
            </a:r>
          </a:p>
          <a:p>
            <a:pPr marL="0" indent="0" algn="r" rtl="1">
              <a:buNone/>
            </a:pPr>
            <a:r>
              <a:rPr lang="ar-KW" sz="2400" dirty="0" smtClean="0">
                <a:solidFill>
                  <a:schemeClr val="tx2"/>
                </a:solidFill>
                <a:latin typeface="Calibri" pitchFamily="34" charset="0"/>
              </a:rPr>
              <a:t>ويكون </a:t>
            </a:r>
            <a:r>
              <a:rPr lang="ar-KW" sz="2400" dirty="0">
                <a:solidFill>
                  <a:schemeClr val="tx2"/>
                </a:solidFill>
                <a:latin typeface="Calibri" pitchFamily="34" charset="0"/>
              </a:rPr>
              <a:t>بحل شركتين أو أكثر (المندمجة)، وتأسيس شركة جديدة تنتقل إليها </a:t>
            </a:r>
            <a:r>
              <a:rPr lang="ar-KW" sz="2400" dirty="0" smtClean="0">
                <a:solidFill>
                  <a:schemeClr val="tx2"/>
                </a:solidFill>
                <a:latin typeface="Calibri" pitchFamily="34" charset="0"/>
              </a:rPr>
              <a:t>الذمم </a:t>
            </a:r>
            <a:r>
              <a:rPr lang="ar-KW" sz="2400" dirty="0">
                <a:solidFill>
                  <a:schemeClr val="tx2"/>
                </a:solidFill>
                <a:latin typeface="Calibri" pitchFamily="34" charset="0"/>
              </a:rPr>
              <a:t>المالية للشركات المندمجة (الدامجة</a:t>
            </a:r>
            <a:r>
              <a:rPr lang="ar-KW" sz="2400" dirty="0" smtClean="0">
                <a:solidFill>
                  <a:schemeClr val="tx2"/>
                </a:solidFill>
                <a:latin typeface="Calibri" pitchFamily="34" charset="0"/>
              </a:rPr>
              <a:t>).</a:t>
            </a:r>
          </a:p>
          <a:p>
            <a:pPr algn="just" rtl="1"/>
            <a:endParaRPr lang="ar-KW" sz="100" dirty="0">
              <a:solidFill>
                <a:schemeClr val="tx2"/>
              </a:solidFill>
              <a:latin typeface="Calibri" pitchFamily="34" charset="0"/>
            </a:endParaRPr>
          </a:p>
          <a:p>
            <a:pPr algn="just" rtl="1"/>
            <a:endParaRPr lang="ar-KW" sz="100" dirty="0" smtClean="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en-US" sz="100" dirty="0">
              <a:solidFill>
                <a:schemeClr val="tx2"/>
              </a:solidFill>
              <a:latin typeface="Calibri" pitchFamily="34" charset="0"/>
            </a:endParaRPr>
          </a:p>
          <a:p>
            <a:pPr algn="just" rtl="1"/>
            <a:r>
              <a:rPr lang="ar-KW" sz="2400" b="1" dirty="0">
                <a:solidFill>
                  <a:schemeClr val="tx2"/>
                </a:solidFill>
                <a:latin typeface="Calibri" pitchFamily="34" charset="0"/>
              </a:rPr>
              <a:t>الاندماج </a:t>
            </a:r>
            <a:r>
              <a:rPr lang="ar-KW" sz="2400" b="1" dirty="0" smtClean="0">
                <a:solidFill>
                  <a:schemeClr val="tx2"/>
                </a:solidFill>
                <a:latin typeface="Calibri" pitchFamily="34" charset="0"/>
              </a:rPr>
              <a:t>بطريق الإنقسام والضم: </a:t>
            </a:r>
          </a:p>
          <a:p>
            <a:pPr marL="0" indent="0" algn="r" rtl="1">
              <a:buNone/>
            </a:pPr>
            <a:r>
              <a:rPr lang="ar-KW" sz="2000" dirty="0" smtClean="0">
                <a:solidFill>
                  <a:schemeClr val="tx2"/>
                </a:solidFill>
                <a:latin typeface="Calibri" pitchFamily="34" charset="0"/>
              </a:rPr>
              <a:t>ويكون </a:t>
            </a:r>
            <a:r>
              <a:rPr lang="ar-KW" sz="2000" dirty="0">
                <a:solidFill>
                  <a:schemeClr val="tx2"/>
                </a:solidFill>
                <a:latin typeface="Calibri" pitchFamily="34" charset="0"/>
              </a:rPr>
              <a:t>بتقسيم ذمة الشركة إلى جزأين أو أكثر وانتقال كل جزء منها </a:t>
            </a:r>
            <a:r>
              <a:rPr lang="ar-KW" sz="2000" dirty="0" smtClean="0">
                <a:solidFill>
                  <a:schemeClr val="tx2"/>
                </a:solidFill>
                <a:latin typeface="Calibri" pitchFamily="34" charset="0"/>
              </a:rPr>
              <a:t>إلى شركة </a:t>
            </a:r>
            <a:r>
              <a:rPr lang="ar-KW" sz="2000" dirty="0">
                <a:solidFill>
                  <a:schemeClr val="tx2"/>
                </a:solidFill>
                <a:latin typeface="Calibri" pitchFamily="34" charset="0"/>
              </a:rPr>
              <a:t>قائمة (الدامجة).</a:t>
            </a:r>
            <a:endParaRPr lang="en-US" sz="20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7</a:t>
            </a:fld>
            <a:endParaRPr lang="en-GB"/>
          </a:p>
        </p:txBody>
      </p:sp>
    </p:spTree>
    <p:extLst>
      <p:ext uri="{BB962C8B-B14F-4D97-AF65-F5344CB8AC3E}">
        <p14:creationId xmlns:p14="http://schemas.microsoft.com/office/powerpoint/2010/main" val="3569830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rPr>
              <a:t>الإجراءات الواجب اتباعها لتنفيذ </a:t>
            </a:r>
            <a:r>
              <a:rPr lang="ar-KW" sz="3200" b="1" dirty="0" smtClean="0">
                <a:solidFill>
                  <a:schemeClr val="tx2"/>
                </a:solidFill>
              </a:rPr>
              <a:t/>
            </a:r>
            <a:br>
              <a:rPr lang="ar-KW" sz="3200" b="1" dirty="0" smtClean="0">
                <a:solidFill>
                  <a:schemeClr val="tx2"/>
                </a:solidFill>
              </a:rPr>
            </a:br>
            <a:r>
              <a:rPr lang="ar-KW" sz="3200" b="1" dirty="0" smtClean="0">
                <a:solidFill>
                  <a:schemeClr val="tx2"/>
                </a:solidFill>
              </a:rPr>
              <a:t>عملية الاندماج</a:t>
            </a:r>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200" b="1" dirty="0" smtClean="0">
                <a:solidFill>
                  <a:srgbClr val="FF0000"/>
                </a:solidFill>
                <a:latin typeface="Calibri" pitchFamily="34" charset="0"/>
              </a:rPr>
              <a:t>المرحلة الأولى: </a:t>
            </a:r>
          </a:p>
          <a:p>
            <a:pPr marL="0" lvl="0" indent="0" algn="ctr" rtl="1" fontAlgn="base">
              <a:spcBef>
                <a:spcPct val="0"/>
              </a:spcBef>
              <a:spcAft>
                <a:spcPts val="600"/>
              </a:spcAft>
              <a:buNone/>
            </a:pPr>
            <a:r>
              <a:rPr lang="ar-KW" sz="5200" b="1" dirty="0" smtClean="0">
                <a:solidFill>
                  <a:schemeClr val="tx2"/>
                </a:solidFill>
                <a:latin typeface="Calibri" pitchFamily="34" charset="0"/>
              </a:rPr>
              <a:t>إعداد مشروع عقد </a:t>
            </a:r>
            <a:r>
              <a:rPr lang="ar-KW" sz="5200" b="1" dirty="0">
                <a:solidFill>
                  <a:schemeClr val="tx2"/>
                </a:solidFill>
                <a:latin typeface="Calibri" pitchFamily="34" charset="0"/>
              </a:rPr>
              <a:t>الاندماج</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8</a:t>
            </a:fld>
            <a:endParaRPr lang="en-GB"/>
          </a:p>
        </p:txBody>
      </p:sp>
    </p:spTree>
    <p:extLst>
      <p:ext uri="{BB962C8B-B14F-4D97-AF65-F5344CB8AC3E}">
        <p14:creationId xmlns:p14="http://schemas.microsoft.com/office/powerpoint/2010/main" val="14196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sz="2800" dirty="0">
              <a:solidFill>
                <a:schemeClr val="tx2"/>
              </a:solidFill>
            </a:endParaRPr>
          </a:p>
        </p:txBody>
      </p:sp>
      <p:sp>
        <p:nvSpPr>
          <p:cNvPr id="3" name="Content Placeholder 2"/>
          <p:cNvSpPr>
            <a:spLocks noGrp="1"/>
          </p:cNvSpPr>
          <p:nvPr>
            <p:ph idx="1"/>
          </p:nvPr>
        </p:nvSpPr>
        <p:spPr>
          <a:xfrm>
            <a:off x="419100" y="1268760"/>
            <a:ext cx="8229600" cy="4789245"/>
          </a:xfrm>
        </p:spPr>
        <p:txBody>
          <a:bodyPr>
            <a:noAutofit/>
          </a:bodyPr>
          <a:lstStyle/>
          <a:p>
            <a:pPr marL="0" lvl="0" indent="0" algn="just" rtl="1">
              <a:buNone/>
            </a:pPr>
            <a:r>
              <a:rPr lang="ar-KW" sz="3400" b="1" dirty="0" smtClean="0">
                <a:solidFill>
                  <a:srgbClr val="FF0000"/>
                </a:solidFill>
                <a:latin typeface="Calibri" pitchFamily="34" charset="0"/>
              </a:rPr>
              <a:t>الإفصاح:</a:t>
            </a:r>
          </a:p>
          <a:p>
            <a:pPr marL="0" lvl="0" indent="0" algn="just" rtl="1">
              <a:buNone/>
            </a:pPr>
            <a:endParaRPr lang="ar-KW" sz="1600" b="1" dirty="0">
              <a:solidFill>
                <a:srgbClr val="FF0000"/>
              </a:solidFill>
              <a:latin typeface="Calibri" pitchFamily="34" charset="0"/>
            </a:endParaRPr>
          </a:p>
          <a:p>
            <a:pPr marL="457200" lvl="0" indent="-457200" algn="just" rtl="1">
              <a:buFont typeface="+mj-lt"/>
              <a:buAutoNum type="arabicPeriod"/>
            </a:pPr>
            <a:r>
              <a:rPr lang="ar-KW" sz="2800" dirty="0" smtClean="0">
                <a:solidFill>
                  <a:schemeClr val="tx2"/>
                </a:solidFill>
                <a:latin typeface="Calibri" pitchFamily="34" charset="0"/>
              </a:rPr>
              <a:t>تتقدم </a:t>
            </a:r>
            <a:r>
              <a:rPr lang="ar-KW" sz="2800" dirty="0">
                <a:solidFill>
                  <a:schemeClr val="tx2"/>
                </a:solidFill>
                <a:latin typeface="Calibri" pitchFamily="34" charset="0"/>
              </a:rPr>
              <a:t>الشركات المدرجة في بورصة الأوراق المالية أو المرخص لها، بطلب الاندماج لوزارة التجارة </a:t>
            </a:r>
            <a:r>
              <a:rPr lang="ar-KW" sz="2800" dirty="0" smtClean="0">
                <a:solidFill>
                  <a:schemeClr val="tx2"/>
                </a:solidFill>
                <a:latin typeface="Calibri" pitchFamily="34" charset="0"/>
              </a:rPr>
              <a:t>والصناعة.</a:t>
            </a:r>
          </a:p>
          <a:p>
            <a:pPr marL="457200" lvl="0" indent="-457200" algn="just" rtl="1">
              <a:buFont typeface="+mj-lt"/>
              <a:buAutoNum type="arabicPeriod"/>
            </a:pPr>
            <a:endParaRPr lang="ar-KW" sz="1600" dirty="0" smtClean="0">
              <a:solidFill>
                <a:schemeClr val="tx2"/>
              </a:solidFill>
              <a:latin typeface="Calibri" pitchFamily="34" charset="0"/>
            </a:endParaRPr>
          </a:p>
          <a:p>
            <a:pPr marL="457200" lvl="0" indent="-457200" algn="just" rtl="1">
              <a:buFont typeface="+mj-lt"/>
              <a:buAutoNum type="arabicPeriod"/>
            </a:pPr>
            <a:r>
              <a:rPr lang="ar-KW" sz="2800" dirty="0" smtClean="0">
                <a:solidFill>
                  <a:schemeClr val="tx2"/>
                </a:solidFill>
                <a:latin typeface="Calibri" pitchFamily="34" charset="0"/>
              </a:rPr>
              <a:t>تقوم </a:t>
            </a:r>
            <a:r>
              <a:rPr lang="ar-KW" sz="2800" dirty="0">
                <a:solidFill>
                  <a:schemeClr val="tx2"/>
                </a:solidFill>
                <a:latin typeface="Calibri" pitchFamily="34" charset="0"/>
              </a:rPr>
              <a:t>الوزارة بإخطار الهيئة بطلب الاندماج</a:t>
            </a:r>
            <a:r>
              <a:rPr lang="ar-KW" sz="2800" dirty="0" smtClean="0">
                <a:solidFill>
                  <a:schemeClr val="tx2"/>
                </a:solidFill>
                <a:latin typeface="Calibri" pitchFamily="34" charset="0"/>
              </a:rPr>
              <a:t>.</a:t>
            </a:r>
          </a:p>
          <a:p>
            <a:pPr marL="457200" lvl="0" indent="-457200" algn="just" rtl="1">
              <a:buFont typeface="+mj-lt"/>
              <a:buAutoNum type="arabicPeriod"/>
            </a:pPr>
            <a:endParaRPr lang="ar-KW" sz="1600" dirty="0" smtClean="0">
              <a:solidFill>
                <a:schemeClr val="tx2"/>
              </a:solidFill>
              <a:latin typeface="Calibri" pitchFamily="34" charset="0"/>
            </a:endParaRPr>
          </a:p>
          <a:p>
            <a:pPr marL="457200" indent="-457200" algn="just" rtl="1">
              <a:buFont typeface="+mj-lt"/>
              <a:buAutoNum type="arabicPeriod"/>
            </a:pPr>
            <a:r>
              <a:rPr lang="ar-KW" sz="2800" dirty="0" smtClean="0">
                <a:solidFill>
                  <a:schemeClr val="tx2"/>
                </a:solidFill>
                <a:latin typeface="Calibri" pitchFamily="34" charset="0"/>
              </a:rPr>
              <a:t>تُفصح </a:t>
            </a:r>
            <a:r>
              <a:rPr lang="ar-KW" sz="2800" dirty="0">
                <a:solidFill>
                  <a:schemeClr val="tx2"/>
                </a:solidFill>
                <a:latin typeface="Calibri" pitchFamily="34" charset="0"/>
              </a:rPr>
              <a:t>الشركات المندمجة عن استعدادها للخوض في عملية الاندماج، وذلك عند توصل الأطراف المعنية بالاندماج إلى </a:t>
            </a:r>
            <a:r>
              <a:rPr lang="ar-KW" sz="2800" u="sng" dirty="0">
                <a:solidFill>
                  <a:schemeClr val="tx2"/>
                </a:solidFill>
                <a:latin typeface="Calibri" pitchFamily="34" charset="0"/>
              </a:rPr>
              <a:t>اتفاق </a:t>
            </a:r>
            <a:r>
              <a:rPr lang="ar-KW" sz="2800" u="sng" dirty="0" smtClean="0">
                <a:solidFill>
                  <a:schemeClr val="tx2"/>
                </a:solidFill>
                <a:latin typeface="Calibri" pitchFamily="34" charset="0"/>
              </a:rPr>
              <a:t>أولي</a:t>
            </a:r>
            <a:r>
              <a:rPr lang="ar-KW" sz="2800" dirty="0" smtClean="0">
                <a:solidFill>
                  <a:schemeClr val="tx2"/>
                </a:solidFill>
                <a:latin typeface="Calibri" pitchFamily="34" charset="0"/>
              </a:rPr>
              <a:t>.</a:t>
            </a:r>
          </a:p>
          <a:p>
            <a:pPr marL="0" indent="0" algn="just" rtl="1">
              <a:buNone/>
            </a:pPr>
            <a:endParaRPr lang="ar-KW" sz="2400" b="1" dirty="0" smtClean="0">
              <a:solidFill>
                <a:schemeClr val="tx2"/>
              </a:solidFill>
              <a:latin typeface="Calibri" pitchFamily="34" charset="0"/>
            </a:endParaRPr>
          </a:p>
          <a:p>
            <a:pPr marL="0" indent="0" algn="just" rtl="1">
              <a:buNone/>
            </a:pPr>
            <a:r>
              <a:rPr lang="ar-KW" sz="2400" b="1" dirty="0" smtClean="0">
                <a:solidFill>
                  <a:schemeClr val="tx2"/>
                </a:solidFill>
                <a:latin typeface="Calibri" pitchFamily="34" charset="0"/>
              </a:rPr>
              <a:t>	</a:t>
            </a:r>
          </a:p>
          <a:p>
            <a:pPr marL="0" indent="0" algn="just" rtl="1">
              <a:buNone/>
            </a:pPr>
            <a:endParaRPr lang="ar-KW" sz="2400" b="1"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ar-KW" sz="1800" dirty="0" smtClean="0">
              <a:solidFill>
                <a:schemeClr val="tx2"/>
              </a:solidFill>
              <a:latin typeface="Calibri" pitchFamily="34" charset="0"/>
            </a:endParaRPr>
          </a:p>
          <a:p>
            <a:pPr marL="0" indent="0" algn="just" rtl="1">
              <a:buNone/>
            </a:pPr>
            <a:endParaRPr lang="ar-KW" sz="24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r>
              <a:rPr lang="ar-KW" sz="2400" dirty="0" smtClean="0">
                <a:solidFill>
                  <a:schemeClr val="tx2"/>
                </a:solidFill>
                <a:latin typeface="Calibri" pitchFamily="34" charset="0"/>
              </a:rPr>
              <a:t> </a:t>
            </a:r>
            <a:endParaRPr lang="ar-KW"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r" rtl="1" fontAlgn="base">
              <a:spcBef>
                <a:spcPct val="0"/>
              </a:spcBef>
              <a:spcAft>
                <a:spcPts val="600"/>
              </a:spcAft>
              <a:buNone/>
            </a:pPr>
            <a:endParaRPr lang="ar-KW" sz="22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9</a:t>
            </a:fld>
            <a:endParaRPr lang="en-GB" dirty="0"/>
          </a:p>
        </p:txBody>
      </p:sp>
    </p:spTree>
    <p:extLst>
      <p:ext uri="{BB962C8B-B14F-4D97-AF65-F5344CB8AC3E}">
        <p14:creationId xmlns:p14="http://schemas.microsoft.com/office/powerpoint/2010/main" val="3077287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7765</TotalTime>
  <Words>1980</Words>
  <Application>Microsoft Office PowerPoint</Application>
  <PresentationFormat>On-screen Show (4:3)</PresentationFormat>
  <Paragraphs>510</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ورشة عمل </vt:lpstr>
      <vt:lpstr>PowerPoint Presentation</vt:lpstr>
      <vt:lpstr>PowerPoint Presentation</vt:lpstr>
      <vt:lpstr>PowerPoint Presentation</vt:lpstr>
      <vt:lpstr>PowerPoint Presentation</vt:lpstr>
      <vt:lpstr>PowerPoint Presentation</vt:lpstr>
      <vt:lpstr>PowerPoint Presentation</vt:lpstr>
      <vt:lpstr>الإجراءات الواجب اتباعها لتنفيذ  عملية الاندماج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آلية الإعلان الخاصة الاندماج : </vt:lpstr>
      <vt:lpstr>PowerPoint Presentation</vt:lpstr>
      <vt:lpstr>PowerPoint Presentation</vt:lpstr>
      <vt:lpstr>الإجراءات الواجب اتباعها لتنفيذ  عملية الاندماج</vt:lpstr>
      <vt:lpstr>PowerPoint Presentation</vt:lpstr>
      <vt:lpstr>PowerPoint Presentation</vt:lpstr>
      <vt:lpstr>PowerPoint Presentation</vt:lpstr>
      <vt:lpstr>استخدام أسهم الخزينة في عمليات  الاندماج بطريقة الضم</vt:lpstr>
      <vt:lpstr>PowerPoint Presentation</vt:lpstr>
      <vt:lpstr>الإجراءات الواجب اتباعها لتنفيذ  عملية الاندماج</vt:lpstr>
      <vt:lpstr>PowerPoint Presentation</vt:lpstr>
      <vt:lpstr>PowerPoint Presentation</vt:lpstr>
      <vt:lpstr>الإجراءات الواجب اتباعها لتنفيذ  عملية الاندماج</vt:lpstr>
      <vt:lpstr>PowerPoint Presentation</vt:lpstr>
      <vt:lpstr>PowerPoint Presentation</vt:lpstr>
      <vt:lpstr>PowerPoint Presentation</vt:lpstr>
      <vt:lpstr>PowerPoint Presentation</vt:lpstr>
      <vt:lpstr>PowerPoint Presentation</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Eman Asaad</cp:lastModifiedBy>
  <cp:revision>125</cp:revision>
  <cp:lastPrinted>2015-01-18T09:46:49Z</cp:lastPrinted>
  <dcterms:created xsi:type="dcterms:W3CDTF">2014-09-25T11:33:14Z</dcterms:created>
  <dcterms:modified xsi:type="dcterms:W3CDTF">2015-01-18T09:46:55Z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